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369" r:id="rId2"/>
    <p:sldId id="364" r:id="rId3"/>
    <p:sldId id="366" r:id="rId4"/>
    <p:sldId id="370" r:id="rId5"/>
    <p:sldId id="371" r:id="rId6"/>
    <p:sldId id="405" r:id="rId7"/>
    <p:sldId id="406" r:id="rId8"/>
    <p:sldId id="347" r:id="rId9"/>
    <p:sldId id="367" r:id="rId10"/>
    <p:sldId id="365" r:id="rId11"/>
    <p:sldId id="368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13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5" pos="5647" userDrawn="1">
          <p15:clr>
            <a:srgbClr val="A4A3A4"/>
          </p15:clr>
        </p15:guide>
        <p15:guide id="6" orient="horz" pos="4178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571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hizhykov" initials="IC" lastIdx="5" clrIdx="0">
    <p:extLst>
      <p:ext uri="{19B8F6BF-5375-455C-9EA6-DF929625EA0E}">
        <p15:presenceInfo xmlns:p15="http://schemas.microsoft.com/office/powerpoint/2012/main" userId="440dab7614253f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BFAC8"/>
    <a:srgbClr val="F4F3CD"/>
    <a:srgbClr val="A50021"/>
    <a:srgbClr val="00CC66"/>
    <a:srgbClr val="990099"/>
    <a:srgbClr val="9CEEB1"/>
    <a:srgbClr val="33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40" y="53"/>
      </p:cViewPr>
      <p:guideLst>
        <p:guide orient="horz" pos="2160"/>
        <p:guide pos="113"/>
        <p:guide orient="horz"/>
        <p:guide pos="5647"/>
        <p:guide orient="horz" pos="4178"/>
        <p:guide pos="2880"/>
        <p:guide pos="57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365671-0F4A-46B2-9CFF-D69B8A5322E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5D76E5-745C-41AF-BD83-B3F1EBD7D530}">
      <dgm:prSet/>
      <dgm:spPr>
        <a:solidFill>
          <a:srgbClr val="00B050"/>
        </a:solidFill>
      </dgm:spPr>
      <dgm:t>
        <a:bodyPr/>
        <a:lstStyle/>
        <a:p>
          <a:pPr algn="ctr" rtl="0"/>
          <a:r>
            <a:rPr lang="uk-UA" b="1" i="1" dirty="0">
              <a:solidFill>
                <a:schemeClr val="bg1"/>
              </a:solidFill>
              <a:latin typeface="+mn-lt"/>
            </a:rPr>
            <a:t>Вступ 2024 – магістратура</a:t>
          </a:r>
          <a:endParaRPr lang="ru-RU" i="1" dirty="0">
            <a:solidFill>
              <a:schemeClr val="bg1"/>
            </a:solidFill>
            <a:latin typeface="+mn-lt"/>
          </a:endParaRPr>
        </a:p>
      </dgm:t>
    </dgm:pt>
    <dgm:pt modelId="{08580A38-CAF7-4FEC-ADD9-048035A4B882}" type="parTrans" cxnId="{3376F471-88EC-4F03-9597-850D20129373}">
      <dgm:prSet/>
      <dgm:spPr/>
      <dgm:t>
        <a:bodyPr/>
        <a:lstStyle/>
        <a:p>
          <a:endParaRPr lang="ru-RU" i="0">
            <a:latin typeface="Franklin Gothic Medium" panose="020B0603020102020204" pitchFamily="34" charset="0"/>
          </a:endParaRPr>
        </a:p>
      </dgm:t>
    </dgm:pt>
    <dgm:pt modelId="{DF80DE0C-8292-4894-B710-A83009F69499}" type="sibTrans" cxnId="{3376F471-88EC-4F03-9597-850D20129373}">
      <dgm:prSet/>
      <dgm:spPr/>
      <dgm:t>
        <a:bodyPr/>
        <a:lstStyle/>
        <a:p>
          <a:endParaRPr lang="ru-RU" i="0">
            <a:latin typeface="Franklin Gothic Medium" panose="020B0603020102020204" pitchFamily="34" charset="0"/>
          </a:endParaRPr>
        </a:p>
      </dgm:t>
    </dgm:pt>
    <dgm:pt modelId="{AEBCA326-0619-49C2-A957-3BB57A6FB4BE}" type="pres">
      <dgm:prSet presAssocID="{11365671-0F4A-46B2-9CFF-D69B8A5322E9}" presName="vert0" presStyleCnt="0">
        <dgm:presLayoutVars>
          <dgm:dir/>
          <dgm:animOne val="branch"/>
          <dgm:animLvl val="lvl"/>
        </dgm:presLayoutVars>
      </dgm:prSet>
      <dgm:spPr/>
    </dgm:pt>
    <dgm:pt modelId="{09A5CCE4-86A8-49DB-A0F3-44A1D9A1EBD6}" type="pres">
      <dgm:prSet presAssocID="{2F5D76E5-745C-41AF-BD83-B3F1EBD7D530}" presName="thickLine" presStyleLbl="alignNode1" presStyleIdx="0" presStyleCnt="1"/>
      <dgm:spPr/>
    </dgm:pt>
    <dgm:pt modelId="{BC260CFE-E3A6-448C-82B1-563F706B0B9B}" type="pres">
      <dgm:prSet presAssocID="{2F5D76E5-745C-41AF-BD83-B3F1EBD7D530}" presName="horz1" presStyleCnt="0"/>
      <dgm:spPr/>
    </dgm:pt>
    <dgm:pt modelId="{77661AC1-4046-4783-971A-F63C110AF923}" type="pres">
      <dgm:prSet presAssocID="{2F5D76E5-745C-41AF-BD83-B3F1EBD7D530}" presName="tx1" presStyleLbl="revTx" presStyleIdx="0" presStyleCnt="1"/>
      <dgm:spPr/>
    </dgm:pt>
    <dgm:pt modelId="{41F1E170-FBA7-4D27-A566-890697E65B7A}" type="pres">
      <dgm:prSet presAssocID="{2F5D76E5-745C-41AF-BD83-B3F1EBD7D530}" presName="vert1" presStyleCnt="0"/>
      <dgm:spPr/>
    </dgm:pt>
  </dgm:ptLst>
  <dgm:cxnLst>
    <dgm:cxn modelId="{5FC21204-65C8-49DA-8EBE-6D372F8A3AF5}" type="presOf" srcId="{11365671-0F4A-46B2-9CFF-D69B8A5322E9}" destId="{AEBCA326-0619-49C2-A957-3BB57A6FB4BE}" srcOrd="0" destOrd="0" presId="urn:microsoft.com/office/officeart/2008/layout/LinedList"/>
    <dgm:cxn modelId="{3376F471-88EC-4F03-9597-850D20129373}" srcId="{11365671-0F4A-46B2-9CFF-D69B8A5322E9}" destId="{2F5D76E5-745C-41AF-BD83-B3F1EBD7D530}" srcOrd="0" destOrd="0" parTransId="{08580A38-CAF7-4FEC-ADD9-048035A4B882}" sibTransId="{DF80DE0C-8292-4894-B710-A83009F69499}"/>
    <dgm:cxn modelId="{B16499F2-6BF7-4014-A1A7-E0A33DA1F2B3}" type="presOf" srcId="{2F5D76E5-745C-41AF-BD83-B3F1EBD7D530}" destId="{77661AC1-4046-4783-971A-F63C110AF923}" srcOrd="0" destOrd="0" presId="urn:microsoft.com/office/officeart/2008/layout/LinedList"/>
    <dgm:cxn modelId="{5133860C-9E38-4B90-B220-C52363AA635E}" type="presParOf" srcId="{AEBCA326-0619-49C2-A957-3BB57A6FB4BE}" destId="{09A5CCE4-86A8-49DB-A0F3-44A1D9A1EBD6}" srcOrd="0" destOrd="0" presId="urn:microsoft.com/office/officeart/2008/layout/LinedList"/>
    <dgm:cxn modelId="{F1DCDD89-7E5A-4D5D-8350-045A28294BA7}" type="presParOf" srcId="{AEBCA326-0619-49C2-A957-3BB57A6FB4BE}" destId="{BC260CFE-E3A6-448C-82B1-563F706B0B9B}" srcOrd="1" destOrd="0" presId="urn:microsoft.com/office/officeart/2008/layout/LinedList"/>
    <dgm:cxn modelId="{2CF1F6B6-DCB3-428A-B776-2D5EEE3F8ACC}" type="presParOf" srcId="{BC260CFE-E3A6-448C-82B1-563F706B0B9B}" destId="{77661AC1-4046-4783-971A-F63C110AF923}" srcOrd="0" destOrd="0" presId="urn:microsoft.com/office/officeart/2008/layout/LinedList"/>
    <dgm:cxn modelId="{92EB91D0-9568-4751-891F-373D94DFC48E}" type="presParOf" srcId="{BC260CFE-E3A6-448C-82B1-563F706B0B9B}" destId="{41F1E170-FBA7-4D27-A566-890697E65B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365671-0F4A-46B2-9CFF-D69B8A5322E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5D76E5-745C-41AF-BD83-B3F1EBD7D530}">
      <dgm:prSet/>
      <dgm:spPr>
        <a:solidFill>
          <a:srgbClr val="00B050"/>
        </a:solidFill>
      </dgm:spPr>
      <dgm:t>
        <a:bodyPr/>
        <a:lstStyle/>
        <a:p>
          <a:pPr algn="ctr" rtl="0"/>
          <a:r>
            <a:rPr lang="uk-UA" b="1" i="1" dirty="0">
              <a:solidFill>
                <a:schemeClr val="bg1"/>
              </a:solidFill>
              <a:latin typeface="+mn-lt"/>
            </a:rPr>
            <a:t>Календар вступної кампанії 2024</a:t>
          </a:r>
          <a:endParaRPr lang="ru-RU" i="1" dirty="0">
            <a:solidFill>
              <a:schemeClr val="bg1"/>
            </a:solidFill>
            <a:latin typeface="+mn-lt"/>
          </a:endParaRPr>
        </a:p>
      </dgm:t>
    </dgm:pt>
    <dgm:pt modelId="{08580A38-CAF7-4FEC-ADD9-048035A4B882}" type="parTrans" cxnId="{3376F471-88EC-4F03-9597-850D20129373}">
      <dgm:prSet/>
      <dgm:spPr/>
      <dgm:t>
        <a:bodyPr/>
        <a:lstStyle/>
        <a:p>
          <a:endParaRPr lang="ru-RU" i="0">
            <a:latin typeface="Franklin Gothic Medium" panose="020B0603020102020204" pitchFamily="34" charset="0"/>
          </a:endParaRPr>
        </a:p>
      </dgm:t>
    </dgm:pt>
    <dgm:pt modelId="{DF80DE0C-8292-4894-B710-A83009F69499}" type="sibTrans" cxnId="{3376F471-88EC-4F03-9597-850D20129373}">
      <dgm:prSet/>
      <dgm:spPr/>
      <dgm:t>
        <a:bodyPr/>
        <a:lstStyle/>
        <a:p>
          <a:endParaRPr lang="ru-RU" i="0">
            <a:latin typeface="Franklin Gothic Medium" panose="020B0603020102020204" pitchFamily="34" charset="0"/>
          </a:endParaRPr>
        </a:p>
      </dgm:t>
    </dgm:pt>
    <dgm:pt modelId="{AEBCA326-0619-49C2-A957-3BB57A6FB4BE}" type="pres">
      <dgm:prSet presAssocID="{11365671-0F4A-46B2-9CFF-D69B8A5322E9}" presName="vert0" presStyleCnt="0">
        <dgm:presLayoutVars>
          <dgm:dir/>
          <dgm:animOne val="branch"/>
          <dgm:animLvl val="lvl"/>
        </dgm:presLayoutVars>
      </dgm:prSet>
      <dgm:spPr/>
    </dgm:pt>
    <dgm:pt modelId="{09A5CCE4-86A8-49DB-A0F3-44A1D9A1EBD6}" type="pres">
      <dgm:prSet presAssocID="{2F5D76E5-745C-41AF-BD83-B3F1EBD7D530}" presName="thickLine" presStyleLbl="alignNode1" presStyleIdx="0" presStyleCnt="1"/>
      <dgm:spPr/>
    </dgm:pt>
    <dgm:pt modelId="{BC260CFE-E3A6-448C-82B1-563F706B0B9B}" type="pres">
      <dgm:prSet presAssocID="{2F5D76E5-745C-41AF-BD83-B3F1EBD7D530}" presName="horz1" presStyleCnt="0"/>
      <dgm:spPr/>
    </dgm:pt>
    <dgm:pt modelId="{77661AC1-4046-4783-971A-F63C110AF923}" type="pres">
      <dgm:prSet presAssocID="{2F5D76E5-745C-41AF-BD83-B3F1EBD7D530}" presName="tx1" presStyleLbl="revTx" presStyleIdx="0" presStyleCnt="1"/>
      <dgm:spPr/>
    </dgm:pt>
    <dgm:pt modelId="{41F1E170-FBA7-4D27-A566-890697E65B7A}" type="pres">
      <dgm:prSet presAssocID="{2F5D76E5-745C-41AF-BD83-B3F1EBD7D530}" presName="vert1" presStyleCnt="0"/>
      <dgm:spPr/>
    </dgm:pt>
  </dgm:ptLst>
  <dgm:cxnLst>
    <dgm:cxn modelId="{5FC21204-65C8-49DA-8EBE-6D372F8A3AF5}" type="presOf" srcId="{11365671-0F4A-46B2-9CFF-D69B8A5322E9}" destId="{AEBCA326-0619-49C2-A957-3BB57A6FB4BE}" srcOrd="0" destOrd="0" presId="urn:microsoft.com/office/officeart/2008/layout/LinedList"/>
    <dgm:cxn modelId="{3376F471-88EC-4F03-9597-850D20129373}" srcId="{11365671-0F4A-46B2-9CFF-D69B8A5322E9}" destId="{2F5D76E5-745C-41AF-BD83-B3F1EBD7D530}" srcOrd="0" destOrd="0" parTransId="{08580A38-CAF7-4FEC-ADD9-048035A4B882}" sibTransId="{DF80DE0C-8292-4894-B710-A83009F69499}"/>
    <dgm:cxn modelId="{B16499F2-6BF7-4014-A1A7-E0A33DA1F2B3}" type="presOf" srcId="{2F5D76E5-745C-41AF-BD83-B3F1EBD7D530}" destId="{77661AC1-4046-4783-971A-F63C110AF923}" srcOrd="0" destOrd="0" presId="urn:microsoft.com/office/officeart/2008/layout/LinedList"/>
    <dgm:cxn modelId="{5133860C-9E38-4B90-B220-C52363AA635E}" type="presParOf" srcId="{AEBCA326-0619-49C2-A957-3BB57A6FB4BE}" destId="{09A5CCE4-86A8-49DB-A0F3-44A1D9A1EBD6}" srcOrd="0" destOrd="0" presId="urn:microsoft.com/office/officeart/2008/layout/LinedList"/>
    <dgm:cxn modelId="{F1DCDD89-7E5A-4D5D-8350-045A28294BA7}" type="presParOf" srcId="{AEBCA326-0619-49C2-A957-3BB57A6FB4BE}" destId="{BC260CFE-E3A6-448C-82B1-563F706B0B9B}" srcOrd="1" destOrd="0" presId="urn:microsoft.com/office/officeart/2008/layout/LinedList"/>
    <dgm:cxn modelId="{2CF1F6B6-DCB3-428A-B776-2D5EEE3F8ACC}" type="presParOf" srcId="{BC260CFE-E3A6-448C-82B1-563F706B0B9B}" destId="{77661AC1-4046-4783-971A-F63C110AF923}" srcOrd="0" destOrd="0" presId="urn:microsoft.com/office/officeart/2008/layout/LinedList"/>
    <dgm:cxn modelId="{92EB91D0-9568-4751-891F-373D94DFC48E}" type="presParOf" srcId="{BC260CFE-E3A6-448C-82B1-563F706B0B9B}" destId="{41F1E170-FBA7-4D27-A566-890697E65B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365671-0F4A-46B2-9CFF-D69B8A5322E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5D76E5-745C-41AF-BD83-B3F1EBD7D530}">
      <dgm:prSet/>
      <dgm:spPr>
        <a:solidFill>
          <a:srgbClr val="00B050"/>
        </a:solidFill>
      </dgm:spPr>
      <dgm:t>
        <a:bodyPr/>
        <a:lstStyle/>
        <a:p>
          <a:pPr algn="ctr" rtl="0"/>
          <a:r>
            <a:rPr lang="uk-UA" b="1" i="1" dirty="0">
              <a:solidFill>
                <a:schemeClr val="bg1"/>
              </a:solidFill>
              <a:latin typeface="+mn-lt"/>
            </a:rPr>
            <a:t>Мотиваційний лист</a:t>
          </a:r>
          <a:endParaRPr lang="ru-RU" i="1" dirty="0">
            <a:solidFill>
              <a:schemeClr val="bg1"/>
            </a:solidFill>
            <a:latin typeface="+mn-lt"/>
          </a:endParaRPr>
        </a:p>
      </dgm:t>
    </dgm:pt>
    <dgm:pt modelId="{08580A38-CAF7-4FEC-ADD9-048035A4B882}" type="parTrans" cxnId="{3376F471-88EC-4F03-9597-850D20129373}">
      <dgm:prSet/>
      <dgm:spPr/>
      <dgm:t>
        <a:bodyPr/>
        <a:lstStyle/>
        <a:p>
          <a:endParaRPr lang="ru-RU" i="0">
            <a:latin typeface="Franklin Gothic Medium" panose="020B0603020102020204" pitchFamily="34" charset="0"/>
          </a:endParaRPr>
        </a:p>
      </dgm:t>
    </dgm:pt>
    <dgm:pt modelId="{DF80DE0C-8292-4894-B710-A83009F69499}" type="sibTrans" cxnId="{3376F471-88EC-4F03-9597-850D20129373}">
      <dgm:prSet/>
      <dgm:spPr/>
      <dgm:t>
        <a:bodyPr/>
        <a:lstStyle/>
        <a:p>
          <a:endParaRPr lang="ru-RU" i="0">
            <a:latin typeface="Franklin Gothic Medium" panose="020B0603020102020204" pitchFamily="34" charset="0"/>
          </a:endParaRPr>
        </a:p>
      </dgm:t>
    </dgm:pt>
    <dgm:pt modelId="{AEBCA326-0619-49C2-A957-3BB57A6FB4BE}" type="pres">
      <dgm:prSet presAssocID="{11365671-0F4A-46B2-9CFF-D69B8A5322E9}" presName="vert0" presStyleCnt="0">
        <dgm:presLayoutVars>
          <dgm:dir/>
          <dgm:animOne val="branch"/>
          <dgm:animLvl val="lvl"/>
        </dgm:presLayoutVars>
      </dgm:prSet>
      <dgm:spPr/>
    </dgm:pt>
    <dgm:pt modelId="{09A5CCE4-86A8-49DB-A0F3-44A1D9A1EBD6}" type="pres">
      <dgm:prSet presAssocID="{2F5D76E5-745C-41AF-BD83-B3F1EBD7D530}" presName="thickLine" presStyleLbl="alignNode1" presStyleIdx="0" presStyleCnt="1"/>
      <dgm:spPr/>
    </dgm:pt>
    <dgm:pt modelId="{BC260CFE-E3A6-448C-82B1-563F706B0B9B}" type="pres">
      <dgm:prSet presAssocID="{2F5D76E5-745C-41AF-BD83-B3F1EBD7D530}" presName="horz1" presStyleCnt="0"/>
      <dgm:spPr/>
    </dgm:pt>
    <dgm:pt modelId="{77661AC1-4046-4783-971A-F63C110AF923}" type="pres">
      <dgm:prSet presAssocID="{2F5D76E5-745C-41AF-BD83-B3F1EBD7D530}" presName="tx1" presStyleLbl="revTx" presStyleIdx="0" presStyleCnt="1"/>
      <dgm:spPr/>
    </dgm:pt>
    <dgm:pt modelId="{41F1E170-FBA7-4D27-A566-890697E65B7A}" type="pres">
      <dgm:prSet presAssocID="{2F5D76E5-745C-41AF-BD83-B3F1EBD7D530}" presName="vert1" presStyleCnt="0"/>
      <dgm:spPr/>
    </dgm:pt>
  </dgm:ptLst>
  <dgm:cxnLst>
    <dgm:cxn modelId="{5FC21204-65C8-49DA-8EBE-6D372F8A3AF5}" type="presOf" srcId="{11365671-0F4A-46B2-9CFF-D69B8A5322E9}" destId="{AEBCA326-0619-49C2-A957-3BB57A6FB4BE}" srcOrd="0" destOrd="0" presId="urn:microsoft.com/office/officeart/2008/layout/LinedList"/>
    <dgm:cxn modelId="{3376F471-88EC-4F03-9597-850D20129373}" srcId="{11365671-0F4A-46B2-9CFF-D69B8A5322E9}" destId="{2F5D76E5-745C-41AF-BD83-B3F1EBD7D530}" srcOrd="0" destOrd="0" parTransId="{08580A38-CAF7-4FEC-ADD9-048035A4B882}" sibTransId="{DF80DE0C-8292-4894-B710-A83009F69499}"/>
    <dgm:cxn modelId="{B16499F2-6BF7-4014-A1A7-E0A33DA1F2B3}" type="presOf" srcId="{2F5D76E5-745C-41AF-BD83-B3F1EBD7D530}" destId="{77661AC1-4046-4783-971A-F63C110AF923}" srcOrd="0" destOrd="0" presId="urn:microsoft.com/office/officeart/2008/layout/LinedList"/>
    <dgm:cxn modelId="{5133860C-9E38-4B90-B220-C52363AA635E}" type="presParOf" srcId="{AEBCA326-0619-49C2-A957-3BB57A6FB4BE}" destId="{09A5CCE4-86A8-49DB-A0F3-44A1D9A1EBD6}" srcOrd="0" destOrd="0" presId="urn:microsoft.com/office/officeart/2008/layout/LinedList"/>
    <dgm:cxn modelId="{F1DCDD89-7E5A-4D5D-8350-045A28294BA7}" type="presParOf" srcId="{AEBCA326-0619-49C2-A957-3BB57A6FB4BE}" destId="{BC260CFE-E3A6-448C-82B1-563F706B0B9B}" srcOrd="1" destOrd="0" presId="urn:microsoft.com/office/officeart/2008/layout/LinedList"/>
    <dgm:cxn modelId="{2CF1F6B6-DCB3-428A-B776-2D5EEE3F8ACC}" type="presParOf" srcId="{BC260CFE-E3A6-448C-82B1-563F706B0B9B}" destId="{77661AC1-4046-4783-971A-F63C110AF923}" srcOrd="0" destOrd="0" presId="urn:microsoft.com/office/officeart/2008/layout/LinedList"/>
    <dgm:cxn modelId="{92EB91D0-9568-4751-891F-373D94DFC48E}" type="presParOf" srcId="{BC260CFE-E3A6-448C-82B1-563F706B0B9B}" destId="{41F1E170-FBA7-4D27-A566-890697E65B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A577A1-1572-4155-AF74-6F4B8BDF233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80C2CD-33DB-43C1-AE94-5A24BD7CFB55}">
      <dgm:prSet custT="1"/>
      <dgm:spPr/>
      <dgm:t>
        <a:bodyPr/>
        <a:lstStyle/>
        <a:p>
          <a:pPr marL="88900" indent="0" algn="just" rtl="0">
            <a:spcAft>
              <a:spcPts val="0"/>
            </a:spcAft>
          </a:pPr>
          <a:r>
            <a:rPr lang="uk-UA" sz="1800" dirty="0"/>
            <a:t>Для ознайомлення з детальною інформацією щодо вступу до ТДАТУ завітайте на наш офіційний сайт</a:t>
          </a:r>
          <a:endParaRPr lang="ru-RU" sz="1800" dirty="0"/>
        </a:p>
      </dgm:t>
    </dgm:pt>
    <dgm:pt modelId="{BFB2379E-0CCE-42DB-8FD3-B2F5F5EFE46C}" type="parTrans" cxnId="{782AC433-4175-44BF-A3B8-5BA5F82C6898}">
      <dgm:prSet/>
      <dgm:spPr/>
      <dgm:t>
        <a:bodyPr/>
        <a:lstStyle/>
        <a:p>
          <a:pPr algn="ctr"/>
          <a:endParaRPr lang="ru-RU" i="1">
            <a:solidFill>
              <a:schemeClr val="tx1"/>
            </a:solidFill>
          </a:endParaRPr>
        </a:p>
      </dgm:t>
    </dgm:pt>
    <dgm:pt modelId="{3ABB28CD-5E32-4FBC-8A2C-5F0CDFB10758}" type="sibTrans" cxnId="{782AC433-4175-44BF-A3B8-5BA5F82C6898}">
      <dgm:prSet/>
      <dgm:spPr/>
      <dgm:t>
        <a:bodyPr/>
        <a:lstStyle/>
        <a:p>
          <a:pPr algn="ctr"/>
          <a:endParaRPr lang="ru-RU" i="1">
            <a:solidFill>
              <a:schemeClr val="tx1"/>
            </a:solidFill>
          </a:endParaRPr>
        </a:p>
      </dgm:t>
    </dgm:pt>
    <dgm:pt modelId="{F78B2E30-2426-48F6-9BC5-EC42CC0A8F5A}" type="pres">
      <dgm:prSet presAssocID="{F3A577A1-1572-4155-AF74-6F4B8BDF2335}" presName="vert0" presStyleCnt="0">
        <dgm:presLayoutVars>
          <dgm:dir/>
          <dgm:animOne val="branch"/>
          <dgm:animLvl val="lvl"/>
        </dgm:presLayoutVars>
      </dgm:prSet>
      <dgm:spPr/>
    </dgm:pt>
    <dgm:pt modelId="{E1F7C64B-7715-4C43-A377-C6FA30856149}" type="pres">
      <dgm:prSet presAssocID="{8780C2CD-33DB-43C1-AE94-5A24BD7CFB55}" presName="thickLine" presStyleLbl="alignNode1" presStyleIdx="0" presStyleCnt="1"/>
      <dgm:spPr/>
    </dgm:pt>
    <dgm:pt modelId="{75674A56-330E-486E-AF65-22CA1E476EAF}" type="pres">
      <dgm:prSet presAssocID="{8780C2CD-33DB-43C1-AE94-5A24BD7CFB55}" presName="horz1" presStyleCnt="0"/>
      <dgm:spPr/>
    </dgm:pt>
    <dgm:pt modelId="{2A4B5DC9-49D6-4BDB-8281-B912AE67DABE}" type="pres">
      <dgm:prSet presAssocID="{8780C2CD-33DB-43C1-AE94-5A24BD7CFB55}" presName="tx1" presStyleLbl="revTx" presStyleIdx="0" presStyleCnt="1" custLinFactNeighborX="-2042" custLinFactNeighborY="-68887"/>
      <dgm:spPr/>
    </dgm:pt>
    <dgm:pt modelId="{1AF23B7C-6371-468F-B8EB-4084266CFE0E}" type="pres">
      <dgm:prSet presAssocID="{8780C2CD-33DB-43C1-AE94-5A24BD7CFB55}" presName="vert1" presStyleCnt="0"/>
      <dgm:spPr/>
    </dgm:pt>
  </dgm:ptLst>
  <dgm:cxnLst>
    <dgm:cxn modelId="{5E3D3C18-AF12-4B8A-9353-DC47CF58A51F}" type="presOf" srcId="{F3A577A1-1572-4155-AF74-6F4B8BDF2335}" destId="{F78B2E30-2426-48F6-9BC5-EC42CC0A8F5A}" srcOrd="0" destOrd="0" presId="urn:microsoft.com/office/officeart/2008/layout/LinedList"/>
    <dgm:cxn modelId="{782AC433-4175-44BF-A3B8-5BA5F82C6898}" srcId="{F3A577A1-1572-4155-AF74-6F4B8BDF2335}" destId="{8780C2CD-33DB-43C1-AE94-5A24BD7CFB55}" srcOrd="0" destOrd="0" parTransId="{BFB2379E-0CCE-42DB-8FD3-B2F5F5EFE46C}" sibTransId="{3ABB28CD-5E32-4FBC-8A2C-5F0CDFB10758}"/>
    <dgm:cxn modelId="{863C7463-47C6-456E-A222-81FF1E18D8DA}" type="presOf" srcId="{8780C2CD-33DB-43C1-AE94-5A24BD7CFB55}" destId="{2A4B5DC9-49D6-4BDB-8281-B912AE67DABE}" srcOrd="0" destOrd="0" presId="urn:microsoft.com/office/officeart/2008/layout/LinedList"/>
    <dgm:cxn modelId="{10DD66D6-57FF-40C1-87CC-656520657C8A}" type="presParOf" srcId="{F78B2E30-2426-48F6-9BC5-EC42CC0A8F5A}" destId="{E1F7C64B-7715-4C43-A377-C6FA30856149}" srcOrd="0" destOrd="0" presId="urn:microsoft.com/office/officeart/2008/layout/LinedList"/>
    <dgm:cxn modelId="{B5201C13-19FB-4E63-A4E5-EBA9BDBAA582}" type="presParOf" srcId="{F78B2E30-2426-48F6-9BC5-EC42CC0A8F5A}" destId="{75674A56-330E-486E-AF65-22CA1E476EAF}" srcOrd="1" destOrd="0" presId="urn:microsoft.com/office/officeart/2008/layout/LinedList"/>
    <dgm:cxn modelId="{6D52B728-95B6-4AD2-A5C5-9816DFA96B04}" type="presParOf" srcId="{75674A56-330E-486E-AF65-22CA1E476EAF}" destId="{2A4B5DC9-49D6-4BDB-8281-B912AE67DABE}" srcOrd="0" destOrd="0" presId="urn:microsoft.com/office/officeart/2008/layout/LinedList"/>
    <dgm:cxn modelId="{A7183D65-7D6D-4EB9-90B4-12011895A2E7}" type="presParOf" srcId="{75674A56-330E-486E-AF65-22CA1E476EAF}" destId="{1AF23B7C-6371-468F-B8EB-4084266CFE0E}" srcOrd="1" destOrd="0" presId="urn:microsoft.com/office/officeart/2008/layout/LinedList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2AE2E6-5D2C-4F3C-A8FD-91E1725746B5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7CDEB6D-A2FD-4AE6-8316-01685D5EA56C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uk-UA" sz="2400" b="0" dirty="0">
              <a:solidFill>
                <a:schemeClr val="tx1"/>
              </a:solidFill>
            </a:rPr>
            <a:t>Телефони: +38-099-614-83-02,   </a:t>
          </a:r>
        </a:p>
        <a:p>
          <a:pPr algn="ctr" rtl="0"/>
          <a:r>
            <a:rPr lang="uk-UA" sz="2400" b="0" dirty="0">
              <a:solidFill>
                <a:schemeClr val="tx1"/>
              </a:solidFill>
            </a:rPr>
            <a:t>+38-098-75-17-448 (</a:t>
          </a:r>
          <a:r>
            <a:rPr lang="en-US" sz="2400" b="0" dirty="0">
              <a:solidFill>
                <a:schemeClr val="tx1"/>
              </a:solidFill>
            </a:rPr>
            <a:t>Telegram</a:t>
          </a:r>
          <a:r>
            <a:rPr lang="uk-UA" sz="2400" b="0" dirty="0">
              <a:solidFill>
                <a:schemeClr val="tx1"/>
              </a:solidFill>
            </a:rPr>
            <a:t>, </a:t>
          </a:r>
          <a:r>
            <a:rPr lang="en-US" sz="2400" b="0" dirty="0">
              <a:solidFill>
                <a:schemeClr val="tx1"/>
              </a:solidFill>
            </a:rPr>
            <a:t>Viber</a:t>
          </a:r>
          <a:r>
            <a:rPr lang="uk-UA" sz="2400" b="0" dirty="0">
              <a:solidFill>
                <a:schemeClr val="tx1"/>
              </a:solidFill>
            </a:rPr>
            <a:t>…</a:t>
          </a:r>
          <a:r>
            <a:rPr lang="en-US" sz="2400" b="0" dirty="0">
              <a:solidFill>
                <a:schemeClr val="tx1"/>
              </a:solidFill>
            </a:rPr>
            <a:t>)   </a:t>
          </a:r>
          <a:r>
            <a:rPr lang="uk-UA" sz="2400" b="0" dirty="0">
              <a:solidFill>
                <a:schemeClr val="tx1"/>
              </a:solidFill>
            </a:rPr>
            <a:t>    </a:t>
          </a:r>
          <a:r>
            <a:rPr lang="en-US" sz="2400" b="0" dirty="0">
              <a:solidFill>
                <a:schemeClr val="tx1"/>
              </a:solidFill>
            </a:rPr>
            <a:t>E-mail</a:t>
          </a:r>
          <a:r>
            <a:rPr lang="uk-UA" sz="2400" b="0" dirty="0">
              <a:solidFill>
                <a:schemeClr val="tx1"/>
              </a:solidFill>
            </a:rPr>
            <a:t>: </a:t>
          </a:r>
          <a:r>
            <a:rPr lang="en-US" sz="2400" b="0" dirty="0">
              <a:solidFill>
                <a:schemeClr val="tx1"/>
              </a:solidFill>
            </a:rPr>
            <a:t>pk@tsatu.edu.ua</a:t>
          </a:r>
          <a:endParaRPr lang="ru-RU" sz="2400" b="1" dirty="0">
            <a:solidFill>
              <a:srgbClr val="0070C0"/>
            </a:solidFill>
          </a:endParaRPr>
        </a:p>
      </dgm:t>
    </dgm:pt>
    <dgm:pt modelId="{81277717-700E-49D9-BFFD-2BBDDADC5642}" type="parTrans" cxnId="{6E1A3DF1-7548-4432-BD91-DCD576A659CF}">
      <dgm:prSet/>
      <dgm:spPr/>
      <dgm:t>
        <a:bodyPr/>
        <a:lstStyle/>
        <a:p>
          <a:pPr algn="just"/>
          <a:endParaRPr lang="ru-RU" sz="2400"/>
        </a:p>
      </dgm:t>
    </dgm:pt>
    <dgm:pt modelId="{DF0CEAED-38F9-4EB3-AB93-0322A8C94DEF}" type="sibTrans" cxnId="{6E1A3DF1-7548-4432-BD91-DCD576A659CF}">
      <dgm:prSet/>
      <dgm:spPr/>
      <dgm:t>
        <a:bodyPr/>
        <a:lstStyle/>
        <a:p>
          <a:pPr algn="just"/>
          <a:endParaRPr lang="ru-RU" sz="2400"/>
        </a:p>
      </dgm:t>
    </dgm:pt>
    <dgm:pt modelId="{FC9764A7-4A54-432D-BAD3-1831611900B3}" type="pres">
      <dgm:prSet presAssocID="{692AE2E6-5D2C-4F3C-A8FD-91E1725746B5}" presName="vert0" presStyleCnt="0">
        <dgm:presLayoutVars>
          <dgm:dir/>
          <dgm:animOne val="branch"/>
          <dgm:animLvl val="lvl"/>
        </dgm:presLayoutVars>
      </dgm:prSet>
      <dgm:spPr/>
    </dgm:pt>
    <dgm:pt modelId="{92A80745-12B5-404F-93BB-0F217575B8BA}" type="pres">
      <dgm:prSet presAssocID="{67CDEB6D-A2FD-4AE6-8316-01685D5EA56C}" presName="thickLine" presStyleLbl="alignNode1" presStyleIdx="0" presStyleCnt="1"/>
      <dgm:spPr/>
    </dgm:pt>
    <dgm:pt modelId="{9F3D3165-10FB-4FED-9FD2-6EC9397FAB88}" type="pres">
      <dgm:prSet presAssocID="{67CDEB6D-A2FD-4AE6-8316-01685D5EA56C}" presName="horz1" presStyleCnt="0"/>
      <dgm:spPr/>
    </dgm:pt>
    <dgm:pt modelId="{697AF5A6-460B-48DA-8717-46BD10B8574F}" type="pres">
      <dgm:prSet presAssocID="{67CDEB6D-A2FD-4AE6-8316-01685D5EA56C}" presName="tx1" presStyleLbl="revTx" presStyleIdx="0" presStyleCnt="1"/>
      <dgm:spPr/>
    </dgm:pt>
    <dgm:pt modelId="{E210695B-9736-428E-8E58-05ED47BD0C3D}" type="pres">
      <dgm:prSet presAssocID="{67CDEB6D-A2FD-4AE6-8316-01685D5EA56C}" presName="vert1" presStyleCnt="0"/>
      <dgm:spPr/>
    </dgm:pt>
  </dgm:ptLst>
  <dgm:cxnLst>
    <dgm:cxn modelId="{000E278D-2A71-400E-8F56-0C32FE8DF78C}" type="presOf" srcId="{692AE2E6-5D2C-4F3C-A8FD-91E1725746B5}" destId="{FC9764A7-4A54-432D-BAD3-1831611900B3}" srcOrd="0" destOrd="0" presId="urn:microsoft.com/office/officeart/2008/layout/LinedList"/>
    <dgm:cxn modelId="{5D6681C9-37AB-4BFF-8B69-07542DE9AE3C}" type="presOf" srcId="{67CDEB6D-A2FD-4AE6-8316-01685D5EA56C}" destId="{697AF5A6-460B-48DA-8717-46BD10B8574F}" srcOrd="0" destOrd="0" presId="urn:microsoft.com/office/officeart/2008/layout/LinedList"/>
    <dgm:cxn modelId="{6E1A3DF1-7548-4432-BD91-DCD576A659CF}" srcId="{692AE2E6-5D2C-4F3C-A8FD-91E1725746B5}" destId="{67CDEB6D-A2FD-4AE6-8316-01685D5EA56C}" srcOrd="0" destOrd="0" parTransId="{81277717-700E-49D9-BFFD-2BBDDADC5642}" sibTransId="{DF0CEAED-38F9-4EB3-AB93-0322A8C94DEF}"/>
    <dgm:cxn modelId="{43D3D02D-34B1-4F69-9B41-C839D6E0810F}" type="presParOf" srcId="{FC9764A7-4A54-432D-BAD3-1831611900B3}" destId="{92A80745-12B5-404F-93BB-0F217575B8BA}" srcOrd="0" destOrd="0" presId="urn:microsoft.com/office/officeart/2008/layout/LinedList"/>
    <dgm:cxn modelId="{A4155868-2D18-49ED-9941-E7A84A01030F}" type="presParOf" srcId="{FC9764A7-4A54-432D-BAD3-1831611900B3}" destId="{9F3D3165-10FB-4FED-9FD2-6EC9397FAB88}" srcOrd="1" destOrd="0" presId="urn:microsoft.com/office/officeart/2008/layout/LinedList"/>
    <dgm:cxn modelId="{5663AE68-2F72-4F85-9F29-2DC09CA58A5B}" type="presParOf" srcId="{9F3D3165-10FB-4FED-9FD2-6EC9397FAB88}" destId="{697AF5A6-460B-48DA-8717-46BD10B8574F}" srcOrd="0" destOrd="0" presId="urn:microsoft.com/office/officeart/2008/layout/LinedList"/>
    <dgm:cxn modelId="{ECC39E50-F48E-4FF3-ABE2-A334C1358D82}" type="presParOf" srcId="{9F3D3165-10FB-4FED-9FD2-6EC9397FAB88}" destId="{E210695B-9736-428E-8E58-05ED47BD0C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5CCE4-86A8-49DB-A0F3-44A1D9A1EBD6}">
      <dsp:nvSpPr>
        <dsp:cNvPr id="0" name=""/>
        <dsp:cNvSpPr/>
      </dsp:nvSpPr>
      <dsp:spPr>
        <a:xfrm>
          <a:off x="0" y="0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61AC1-4046-4783-971A-F63C110AF923}">
      <dsp:nvSpPr>
        <dsp:cNvPr id="0" name=""/>
        <dsp:cNvSpPr/>
      </dsp:nvSpPr>
      <dsp:spPr>
        <a:xfrm>
          <a:off x="0" y="0"/>
          <a:ext cx="9144000" cy="669676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i="1" kern="1200" dirty="0">
              <a:solidFill>
                <a:schemeClr val="bg1"/>
              </a:solidFill>
              <a:latin typeface="+mn-lt"/>
            </a:rPr>
            <a:t>Вступ 2024 – магістратура</a:t>
          </a:r>
          <a:endParaRPr lang="ru-RU" sz="3100" i="1" kern="1200" dirty="0">
            <a:solidFill>
              <a:schemeClr val="bg1"/>
            </a:solidFill>
            <a:latin typeface="+mn-lt"/>
          </a:endParaRPr>
        </a:p>
      </dsp:txBody>
      <dsp:txXfrm>
        <a:off x="0" y="0"/>
        <a:ext cx="9144000" cy="6696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5CCE4-86A8-49DB-A0F3-44A1D9A1EBD6}">
      <dsp:nvSpPr>
        <dsp:cNvPr id="0" name=""/>
        <dsp:cNvSpPr/>
      </dsp:nvSpPr>
      <dsp:spPr>
        <a:xfrm>
          <a:off x="0" y="0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61AC1-4046-4783-971A-F63C110AF923}">
      <dsp:nvSpPr>
        <dsp:cNvPr id="0" name=""/>
        <dsp:cNvSpPr/>
      </dsp:nvSpPr>
      <dsp:spPr>
        <a:xfrm>
          <a:off x="0" y="0"/>
          <a:ext cx="9144000" cy="669676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i="1" kern="1200" dirty="0">
              <a:solidFill>
                <a:schemeClr val="bg1"/>
              </a:solidFill>
              <a:latin typeface="+mn-lt"/>
            </a:rPr>
            <a:t>Календар вступної кампанії 2024</a:t>
          </a:r>
          <a:endParaRPr lang="ru-RU" sz="3100" i="1" kern="1200" dirty="0">
            <a:solidFill>
              <a:schemeClr val="bg1"/>
            </a:solidFill>
            <a:latin typeface="+mn-lt"/>
          </a:endParaRPr>
        </a:p>
      </dsp:txBody>
      <dsp:txXfrm>
        <a:off x="0" y="0"/>
        <a:ext cx="9144000" cy="6696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5CCE4-86A8-49DB-A0F3-44A1D9A1EBD6}">
      <dsp:nvSpPr>
        <dsp:cNvPr id="0" name=""/>
        <dsp:cNvSpPr/>
      </dsp:nvSpPr>
      <dsp:spPr>
        <a:xfrm>
          <a:off x="0" y="0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61AC1-4046-4783-971A-F63C110AF923}">
      <dsp:nvSpPr>
        <dsp:cNvPr id="0" name=""/>
        <dsp:cNvSpPr/>
      </dsp:nvSpPr>
      <dsp:spPr>
        <a:xfrm>
          <a:off x="0" y="0"/>
          <a:ext cx="9144000" cy="669676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i="1" kern="1200" dirty="0">
              <a:solidFill>
                <a:schemeClr val="bg1"/>
              </a:solidFill>
              <a:latin typeface="+mn-lt"/>
            </a:rPr>
            <a:t>Мотиваційний лист</a:t>
          </a:r>
          <a:endParaRPr lang="ru-RU" sz="3100" i="1" kern="1200" dirty="0">
            <a:solidFill>
              <a:schemeClr val="bg1"/>
            </a:solidFill>
            <a:latin typeface="+mn-lt"/>
          </a:endParaRPr>
        </a:p>
      </dsp:txBody>
      <dsp:txXfrm>
        <a:off x="0" y="0"/>
        <a:ext cx="9144000" cy="6696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7C64B-7715-4C43-A377-C6FA30856149}">
      <dsp:nvSpPr>
        <dsp:cNvPr id="0" name=""/>
        <dsp:cNvSpPr/>
      </dsp:nvSpPr>
      <dsp:spPr>
        <a:xfrm>
          <a:off x="0" y="308"/>
          <a:ext cx="9143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B5DC9-49D6-4BDB-8281-B912AE67DABE}">
      <dsp:nvSpPr>
        <dsp:cNvPr id="0" name=""/>
        <dsp:cNvSpPr/>
      </dsp:nvSpPr>
      <dsp:spPr>
        <a:xfrm>
          <a:off x="0" y="0"/>
          <a:ext cx="9143999" cy="631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88900" lvl="0" indent="0" algn="just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/>
            <a:t>Для ознайомлення з детальною інформацією щодо вступу до ТДАТУ завітайте на наш офіційний сайт</a:t>
          </a:r>
          <a:endParaRPr lang="ru-RU" sz="1800" kern="1200" dirty="0"/>
        </a:p>
      </dsp:txBody>
      <dsp:txXfrm>
        <a:off x="0" y="0"/>
        <a:ext cx="9143999" cy="6318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80745-12B5-404F-93BB-0F217575B8BA}">
      <dsp:nvSpPr>
        <dsp:cNvPr id="0" name=""/>
        <dsp:cNvSpPr/>
      </dsp:nvSpPr>
      <dsp:spPr>
        <a:xfrm>
          <a:off x="0" y="0"/>
          <a:ext cx="877113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AF5A6-460B-48DA-8717-46BD10B8574F}">
      <dsp:nvSpPr>
        <dsp:cNvPr id="0" name=""/>
        <dsp:cNvSpPr/>
      </dsp:nvSpPr>
      <dsp:spPr>
        <a:xfrm>
          <a:off x="0" y="0"/>
          <a:ext cx="8771138" cy="98844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kern="1200" dirty="0">
              <a:solidFill>
                <a:schemeClr val="tx1"/>
              </a:solidFill>
            </a:rPr>
            <a:t>Телефони: +38-099-614-83-02,  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kern="1200" dirty="0">
              <a:solidFill>
                <a:schemeClr val="tx1"/>
              </a:solidFill>
            </a:rPr>
            <a:t>+38-098-75-17-448 (</a:t>
          </a:r>
          <a:r>
            <a:rPr lang="en-US" sz="2400" b="0" kern="1200" dirty="0">
              <a:solidFill>
                <a:schemeClr val="tx1"/>
              </a:solidFill>
            </a:rPr>
            <a:t>Telegram</a:t>
          </a:r>
          <a:r>
            <a:rPr lang="uk-UA" sz="2400" b="0" kern="1200" dirty="0">
              <a:solidFill>
                <a:schemeClr val="tx1"/>
              </a:solidFill>
            </a:rPr>
            <a:t>, </a:t>
          </a:r>
          <a:r>
            <a:rPr lang="en-US" sz="2400" b="0" kern="1200" dirty="0">
              <a:solidFill>
                <a:schemeClr val="tx1"/>
              </a:solidFill>
            </a:rPr>
            <a:t>Viber</a:t>
          </a:r>
          <a:r>
            <a:rPr lang="uk-UA" sz="2400" b="0" kern="1200" dirty="0">
              <a:solidFill>
                <a:schemeClr val="tx1"/>
              </a:solidFill>
            </a:rPr>
            <a:t>…</a:t>
          </a:r>
          <a:r>
            <a:rPr lang="en-US" sz="2400" b="0" kern="1200" dirty="0">
              <a:solidFill>
                <a:schemeClr val="tx1"/>
              </a:solidFill>
            </a:rPr>
            <a:t>)   </a:t>
          </a:r>
          <a:r>
            <a:rPr lang="uk-UA" sz="2400" b="0" kern="1200" dirty="0">
              <a:solidFill>
                <a:schemeClr val="tx1"/>
              </a:solidFill>
            </a:rPr>
            <a:t>    </a:t>
          </a:r>
          <a:r>
            <a:rPr lang="en-US" sz="2400" b="0" kern="1200" dirty="0">
              <a:solidFill>
                <a:schemeClr val="tx1"/>
              </a:solidFill>
            </a:rPr>
            <a:t>E-mail</a:t>
          </a:r>
          <a:r>
            <a:rPr lang="uk-UA" sz="2400" b="0" kern="1200" dirty="0">
              <a:solidFill>
                <a:schemeClr val="tx1"/>
              </a:solidFill>
            </a:rPr>
            <a:t>: </a:t>
          </a:r>
          <a:r>
            <a:rPr lang="en-US" sz="2400" b="0" kern="1200" dirty="0">
              <a:solidFill>
                <a:schemeClr val="tx1"/>
              </a:solidFill>
            </a:rPr>
            <a:t>pk@tsatu.edu.ua</a:t>
          </a:r>
          <a:endParaRPr lang="ru-RU" sz="2400" b="1" kern="1200" dirty="0">
            <a:solidFill>
              <a:srgbClr val="0070C0"/>
            </a:solidFill>
          </a:endParaRPr>
        </a:p>
      </dsp:txBody>
      <dsp:txXfrm>
        <a:off x="0" y="0"/>
        <a:ext cx="8771138" cy="988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C120F-F06F-44DC-8585-40CA88182E38}" type="datetimeFigureOut">
              <a:rPr lang="ru-RU" smtClean="0"/>
              <a:t>13.07.2024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0671E-182C-4654-A535-2C6A02505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908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0671E-182C-4654-A535-2C6A0250556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58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0671E-182C-4654-A535-2C6A0250556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31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0671E-182C-4654-A535-2C6A0250556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14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0671E-182C-4654-A535-2C6A0250556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456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0671E-182C-4654-A535-2C6A0250556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749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0671E-182C-4654-A535-2C6A0250556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607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0671E-182C-4654-A535-2C6A0250556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647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0671E-182C-4654-A535-2C6A0250556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654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0671E-182C-4654-A535-2C6A0250556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09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0671E-182C-4654-A535-2C6A0250556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758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0671E-182C-4654-A535-2C6A0250556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9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933A-0B7C-4F9E-B3C8-ADFE5C32FC7E}" type="datetime1">
              <a:rPr lang="ru-RU" smtClean="0"/>
              <a:t>13.07.2024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70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76DE-861A-4BEB-AC3D-031D84C1AC99}" type="datetime1">
              <a:rPr lang="ru-RU" smtClean="0"/>
              <a:t>13.07.2024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2188-5989-4C1A-A95F-A688E3FDC41E}" type="datetime1">
              <a:rPr lang="ru-RU" smtClean="0"/>
              <a:t>13.07.2024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80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9A63-C75C-4E0D-BD55-18099CDC9A7C}" type="datetime1">
              <a:rPr lang="ru-RU" smtClean="0"/>
              <a:t>13.07.2024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33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5AC0-70A6-40BC-8166-15177B4B672A}" type="datetime1">
              <a:rPr lang="ru-RU" smtClean="0"/>
              <a:t>13.07.2024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86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B7A4-3C31-48A7-B89F-9611522ADFC2}" type="datetime1">
              <a:rPr lang="ru-RU" smtClean="0"/>
              <a:t>13.07.2024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30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F141-CBE2-48F4-B9AF-0E4CD9D6DA79}" type="datetime1">
              <a:rPr lang="ru-RU" smtClean="0"/>
              <a:t>13.07.2024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6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DE10-025D-47C1-9063-EE797ABC213A}" type="datetime1">
              <a:rPr lang="ru-RU" smtClean="0"/>
              <a:t>13.07.2024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78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03A6-4005-4004-9245-07780DCECC66}" type="datetime1">
              <a:rPr lang="ru-RU" smtClean="0"/>
              <a:t>13.07.2024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95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08F-D49E-4A5C-BAB0-0670371FA58A}" type="datetime1">
              <a:rPr lang="ru-RU" smtClean="0"/>
              <a:t>13.07.2024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88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7549-35A9-4D2D-97EA-03BE861F0B77}" type="datetime1">
              <a:rPr lang="ru-RU" smtClean="0"/>
              <a:t>13.07.2024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32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3DC8E-A93C-4476-9DDC-5D5FA15DB195}" type="datetime1">
              <a:rPr lang="ru-RU" smtClean="0"/>
              <a:t>13.07.2024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36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satu.edu.ua/pk/vstup" TargetMode="External"/><Relationship Id="rId13" Type="http://schemas.microsoft.com/office/2007/relationships/diagramDrawing" Target="../diagrams/drawing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7.png"/><Relationship Id="rId10" Type="http://schemas.openxmlformats.org/officeDocument/2006/relationships/diagramLayout" Target="../diagrams/layout5.xml"/><Relationship Id="rId4" Type="http://schemas.openxmlformats.org/officeDocument/2006/relationships/diagramLayout" Target="../diagrams/layout4.xml"/><Relationship Id="rId9" Type="http://schemas.openxmlformats.org/officeDocument/2006/relationships/diagramData" Target="../diagrams/data5.xml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stup.edbo.gov.ua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85800" y="3099425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Особливості вступу до Таврійського державного агротехнологічного університету імені Дмитра Моторного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у 2024 році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(вступ до магістратури –станом на 13.07.2024 р.)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28264" y="1102763"/>
            <a:ext cx="439223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25209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9200" y="939588"/>
            <a:ext cx="41831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Приймальна комісія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773BE7-F766-4CFD-B382-2D2B92889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3" y="-784530"/>
            <a:ext cx="7332380" cy="339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7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10272829"/>
              </p:ext>
            </p:extLst>
          </p:nvPr>
        </p:nvGraphicFramePr>
        <p:xfrm>
          <a:off x="0" y="-12526"/>
          <a:ext cx="9144000" cy="66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8649854" y="137646"/>
            <a:ext cx="42270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10</a:t>
            </a:r>
            <a:endParaRPr lang="ru-RU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751117-C200-4623-B23E-14FBCD8FF936}"/>
              </a:ext>
            </a:extLst>
          </p:cNvPr>
          <p:cNvSpPr/>
          <p:nvPr/>
        </p:nvSpPr>
        <p:spPr>
          <a:xfrm>
            <a:off x="413947" y="727311"/>
            <a:ext cx="8316105" cy="296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1000"/>
              </a:spcAft>
            </a:pPr>
            <a:r>
              <a:rPr lang="uk-UA" sz="1600" b="1" dirty="0"/>
              <a:t>Мотиваційний лист </a:t>
            </a:r>
            <a:r>
              <a:rPr lang="uk-UA" sz="1600" dirty="0"/>
              <a:t>– викладена вступником письмово у довільній формі інформація про його особисту зацікавленість у вступі на певну освітню програму (спеціальність, заклад освіти) та відповідні очікування, досягнення у навчанні та інших видах діяльності, власні сильні та слабкі сторони. </a:t>
            </a:r>
          </a:p>
          <a:p>
            <a:pPr marL="285750" indent="-285750" algn="just">
              <a:lnSpc>
                <a:spcPct val="107000"/>
              </a:lnSpc>
              <a:spcAft>
                <a:spcPts val="1000"/>
              </a:spcAft>
              <a:buFontTx/>
              <a:buChar char="-"/>
            </a:pPr>
            <a:r>
              <a:rPr lang="uk-UA" sz="1600" dirty="0"/>
              <a:t>Подається через електронний кабінет вступника</a:t>
            </a:r>
          </a:p>
          <a:p>
            <a:pPr marL="285750" indent="-285750" algn="just">
              <a:lnSpc>
                <a:spcPct val="107000"/>
              </a:lnSpc>
              <a:spcAft>
                <a:spcPts val="1000"/>
              </a:spcAft>
              <a:buFontTx/>
              <a:buChar char="-"/>
            </a:pPr>
            <a:r>
              <a:rPr lang="uk-UA" sz="1600" dirty="0"/>
              <a:t>Подають ВСІ вступники</a:t>
            </a:r>
          </a:p>
          <a:p>
            <a:pPr marL="285750" indent="-285750" algn="just">
              <a:lnSpc>
                <a:spcPct val="107000"/>
              </a:lnSpc>
              <a:spcAft>
                <a:spcPts val="1000"/>
              </a:spcAft>
              <a:buFontTx/>
              <a:buChar char="-"/>
            </a:pPr>
            <a:r>
              <a:rPr lang="uk-UA" sz="1600" dirty="0"/>
              <a:t>Не оцінюється в балах</a:t>
            </a:r>
          </a:p>
          <a:p>
            <a:pPr marL="285750" indent="-285750" algn="just">
              <a:lnSpc>
                <a:spcPct val="107000"/>
              </a:lnSpc>
              <a:spcAft>
                <a:spcPts val="1000"/>
              </a:spcAft>
              <a:buFontTx/>
              <a:buChar char="-"/>
            </a:pPr>
            <a:r>
              <a:rPr lang="uk-UA" sz="1600" dirty="0"/>
              <a:t>Є достатньою підставою для вступу на контракт на спеціальності, яким надається особлива підтримка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947" y="3741276"/>
            <a:ext cx="8235907" cy="299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ВИМОГИ ДО МОТИВАЦІЙНИЙ ЛИСТІВ</a:t>
            </a:r>
            <a:r>
              <a:rPr lang="uk-UA" sz="16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ea typeface="Calibri" panose="020F0502020204030204" pitchFamily="34" charset="0"/>
                <a:cs typeface="Times New Roman" panose="02020603050405020304" pitchFamily="18" charset="0"/>
              </a:rPr>
              <a:t>Мотиваційний лист має бути написаний </a:t>
            </a:r>
            <a:r>
              <a:rPr lang="uk-UA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українською або англійською мовою</a:t>
            </a:r>
            <a:r>
              <a:rPr lang="uk-UA" sz="16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ea typeface="Calibri" panose="020F0502020204030204" pitchFamily="34" charset="0"/>
                <a:cs typeface="Times New Roman" panose="02020603050405020304" pitchFamily="18" charset="0"/>
              </a:rPr>
              <a:t>Обсяг мотиваційного листа не повинен перевищувати </a:t>
            </a:r>
            <a:r>
              <a:rPr lang="uk-UA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500 слів </a:t>
            </a:r>
            <a:r>
              <a:rPr lang="uk-UA" sz="1600" dirty="0">
                <a:ea typeface="Calibri" panose="020F0502020204030204" pitchFamily="34" charset="0"/>
                <a:cs typeface="Times New Roman" panose="02020603050405020304" pitchFamily="18" charset="0"/>
              </a:rPr>
              <a:t>(1-2 сторінки формату А4).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В мотиваційному листі має бути викладено</a:t>
            </a:r>
            <a:r>
              <a:rPr lang="uk-UA" sz="16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ea typeface="Calibri" panose="020F0502020204030204" pitchFamily="34" charset="0"/>
                <a:cs typeface="Times New Roman" panose="02020603050405020304" pitchFamily="18" charset="0"/>
              </a:rPr>
              <a:t>- коротка інформація про себе (ПІБ, місце проживання, здобута освіта);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ea typeface="Calibri" panose="020F0502020204030204" pitchFamily="34" charset="0"/>
                <a:cs typeface="Times New Roman" panose="02020603050405020304" pitchFamily="18" charset="0"/>
              </a:rPr>
              <a:t>- обрана спеціальність, освітня програма, причини її обрання, причини обрання саме ТДАТУ, очікування від навчання;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ea typeface="Calibri" panose="020F0502020204030204" pitchFamily="34" charset="0"/>
                <a:cs typeface="Times New Roman" panose="02020603050405020304" pitchFamily="18" charset="0"/>
              </a:rPr>
              <a:t>- власні сильні та слабкі сторони, успіхи в навчанні, особисті досягнення, інтереси, цілі, плани на майбутнє.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ea typeface="Calibri" panose="020F0502020204030204" pitchFamily="34" charset="0"/>
                <a:cs typeface="Times New Roman" panose="02020603050405020304" pitchFamily="18" charset="0"/>
              </a:rPr>
              <a:t>За бажанням вступник може надати до приймальної комісії </a:t>
            </a:r>
            <a:r>
              <a:rPr lang="uk-UA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додатки</a:t>
            </a:r>
            <a:r>
              <a:rPr lang="uk-UA" sz="1600" dirty="0">
                <a:ea typeface="Calibri" panose="020F0502020204030204" pitchFamily="34" charset="0"/>
                <a:cs typeface="Times New Roman" panose="02020603050405020304" pitchFamily="18" charset="0"/>
              </a:rPr>
              <a:t> до мотиваційного листа (копії документів, які підтверджують інформацію, викладену в мотиваційному листі).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09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" y="504787"/>
          <a:ext cx="9143999" cy="632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91155" y="794389"/>
            <a:ext cx="28554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u="sng" spc="-30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8"/>
              </a:rPr>
              <a:t>http://www.tsatu.edu.ua/pk/vstup</a:t>
            </a:r>
            <a:endParaRPr lang="ru-RU" sz="1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9143999" cy="505747"/>
            <a:chOff x="0" y="0"/>
            <a:chExt cx="9143999" cy="50574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3999" cy="505747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0" y="0"/>
              <a:ext cx="9143999" cy="505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i="1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Офіційна сторінка приймальної комісії ТДАТУ</a:t>
              </a:r>
            </a:p>
            <a:p>
              <a:pPr marL="88900" lvl="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400" i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400" i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400" i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649854" y="68207"/>
            <a:ext cx="42270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11</a:t>
            </a:r>
            <a:endParaRPr lang="ru-RU" b="1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37439301"/>
              </p:ext>
            </p:extLst>
          </p:nvPr>
        </p:nvGraphicFramePr>
        <p:xfrm>
          <a:off x="186429" y="5869550"/>
          <a:ext cx="8771138" cy="988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462D25-6AA7-4F7D-960C-8B8882A58B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9927" y="1228160"/>
            <a:ext cx="7584141" cy="45504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D1A5E76-CA48-4C5B-BCDE-C87295205DB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96" y="4010826"/>
            <a:ext cx="1813271" cy="181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14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65782167"/>
              </p:ext>
            </p:extLst>
          </p:nvPr>
        </p:nvGraphicFramePr>
        <p:xfrm>
          <a:off x="0" y="-12526"/>
          <a:ext cx="9144000" cy="66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8649854" y="137646"/>
            <a:ext cx="42270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2</a:t>
            </a:r>
            <a:endParaRPr lang="ru-RU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66C907-4129-43AE-80D8-7B8D801E280B}"/>
              </a:ext>
            </a:extLst>
          </p:cNvPr>
          <p:cNvSpPr txBox="1"/>
          <p:nvPr/>
        </p:nvSpPr>
        <p:spPr>
          <a:xfrm>
            <a:off x="4723315" y="1523181"/>
            <a:ext cx="3926539" cy="461664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Спеціальності, </a:t>
            </a:r>
          </a:p>
          <a:p>
            <a:pPr algn="ctr"/>
            <a:r>
              <a:rPr lang="uk-UA" sz="2400" b="1" dirty="0"/>
              <a:t>для вступу на які необхідно скласти ЄВІ та фаховий іспит в ТДАТУ</a:t>
            </a:r>
          </a:p>
          <a:p>
            <a:endParaRPr lang="uk-UA" dirty="0"/>
          </a:p>
          <a:p>
            <a:r>
              <a:rPr lang="uk-UA" dirty="0"/>
              <a:t>101 – Екологія</a:t>
            </a:r>
          </a:p>
          <a:p>
            <a:r>
              <a:rPr lang="uk-UA" dirty="0"/>
              <a:t>133 – Галузеве машинобудування</a:t>
            </a:r>
          </a:p>
          <a:p>
            <a:r>
              <a:rPr lang="uk-UA" dirty="0"/>
              <a:t>141 – Електроенергетика,</a:t>
            </a:r>
          </a:p>
          <a:p>
            <a:r>
              <a:rPr lang="uk-UA" dirty="0"/>
              <a:t>           електротехніка та</a:t>
            </a:r>
          </a:p>
          <a:p>
            <a:r>
              <a:rPr lang="uk-UA" dirty="0"/>
              <a:t>           електромеханіка </a:t>
            </a:r>
          </a:p>
          <a:p>
            <a:r>
              <a:rPr lang="uk-UA" dirty="0"/>
              <a:t>181 – Харчові технології</a:t>
            </a:r>
          </a:p>
          <a:p>
            <a:r>
              <a:rPr lang="uk-UA" dirty="0"/>
              <a:t>193 – Геодезія та землеустрій</a:t>
            </a:r>
          </a:p>
          <a:p>
            <a:r>
              <a:rPr lang="uk-UA" dirty="0"/>
              <a:t>201 – Агрономія</a:t>
            </a:r>
          </a:p>
          <a:p>
            <a:r>
              <a:rPr lang="uk-UA" dirty="0"/>
              <a:t>208 – Агроінженерія</a:t>
            </a:r>
          </a:p>
          <a:p>
            <a:r>
              <a:rPr lang="uk-UA" dirty="0"/>
              <a:t>263 – Цивільна безпека</a:t>
            </a:r>
            <a:endParaRPr lang="uk-UA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185BB0-07B6-4F88-AA69-B7742CD9BE56}"/>
              </a:ext>
            </a:extLst>
          </p:cNvPr>
          <p:cNvSpPr txBox="1"/>
          <p:nvPr/>
        </p:nvSpPr>
        <p:spPr>
          <a:xfrm>
            <a:off x="494147" y="1550076"/>
            <a:ext cx="3926539" cy="452431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Спеціальності, </a:t>
            </a:r>
          </a:p>
          <a:p>
            <a:pPr algn="ctr"/>
            <a:r>
              <a:rPr lang="uk-UA" sz="2400" b="1" dirty="0"/>
              <a:t>для вступу на які необхідно скласти ЄВІ та ЄФВВ</a:t>
            </a:r>
          </a:p>
          <a:p>
            <a:endParaRPr lang="uk-UA" dirty="0"/>
          </a:p>
          <a:p>
            <a:r>
              <a:rPr lang="uk-UA" dirty="0"/>
              <a:t>051 – Економіка </a:t>
            </a:r>
          </a:p>
          <a:p>
            <a:r>
              <a:rPr lang="uk-UA" dirty="0"/>
              <a:t>071 – Облік і оподаткування</a:t>
            </a:r>
          </a:p>
          <a:p>
            <a:r>
              <a:rPr lang="uk-UA" dirty="0"/>
              <a:t>072 – Фінанси, банківська справа,</a:t>
            </a:r>
          </a:p>
          <a:p>
            <a:r>
              <a:rPr lang="uk-UA" dirty="0"/>
              <a:t>           страхування та фондовий ринок</a:t>
            </a:r>
          </a:p>
          <a:p>
            <a:r>
              <a:rPr lang="uk-UA" dirty="0"/>
              <a:t>073 – Менеджмент</a:t>
            </a:r>
          </a:p>
          <a:p>
            <a:r>
              <a:rPr lang="uk-UA" dirty="0"/>
              <a:t>075 – Маркетинг</a:t>
            </a:r>
          </a:p>
          <a:p>
            <a:r>
              <a:rPr lang="uk-UA" dirty="0"/>
              <a:t>076 – Підприємництво та торгівля</a:t>
            </a:r>
          </a:p>
          <a:p>
            <a:r>
              <a:rPr lang="uk-UA" dirty="0"/>
              <a:t>122 – Комп’ютерні науки </a:t>
            </a:r>
          </a:p>
          <a:p>
            <a:r>
              <a:rPr lang="uk-UA" dirty="0"/>
              <a:t>242 – Туризм і рекреація</a:t>
            </a:r>
          </a:p>
          <a:p>
            <a:r>
              <a:rPr lang="uk-UA" dirty="0"/>
              <a:t>281 – Публічне управління та</a:t>
            </a:r>
          </a:p>
          <a:p>
            <a:r>
              <a:rPr lang="uk-UA" dirty="0"/>
              <a:t>           адміністрування </a:t>
            </a:r>
          </a:p>
        </p:txBody>
      </p:sp>
    </p:spTree>
    <p:extLst>
      <p:ext uri="{BB962C8B-B14F-4D97-AF65-F5344CB8AC3E}">
        <p14:creationId xmlns:p14="http://schemas.microsoft.com/office/powerpoint/2010/main" val="81881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7094FE6-00B4-4C11-BEF4-934A4410C45A}"/>
              </a:ext>
            </a:extLst>
          </p:cNvPr>
          <p:cNvGrpSpPr/>
          <p:nvPr/>
        </p:nvGrpSpPr>
        <p:grpSpPr>
          <a:xfrm>
            <a:off x="0" y="0"/>
            <a:ext cx="9144000" cy="669676"/>
            <a:chOff x="0" y="0"/>
            <a:chExt cx="9144000" cy="669676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306E0799-4974-433E-8BD3-27F40A2D4047}"/>
                </a:ext>
              </a:extLst>
            </p:cNvPr>
            <p:cNvSpPr/>
            <p:nvPr/>
          </p:nvSpPr>
          <p:spPr>
            <a:xfrm>
              <a:off x="0" y="0"/>
              <a:ext cx="9144000" cy="669676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FAE0CA-0F84-48BF-A950-55015ADD6BFA}"/>
                </a:ext>
              </a:extLst>
            </p:cNvPr>
            <p:cNvSpPr txBox="1"/>
            <p:nvPr/>
          </p:nvSpPr>
          <p:spPr>
            <a:xfrm>
              <a:off x="0" y="0"/>
              <a:ext cx="9144000" cy="669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t" anchorCtr="0">
              <a:noAutofit/>
            </a:bodyPr>
            <a:lstStyle/>
            <a:p>
              <a:pPr marL="0" lvl="0" indent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3100" b="1" i="1" kern="1200" dirty="0">
                  <a:solidFill>
                    <a:schemeClr val="bg1"/>
                  </a:solidFill>
                  <a:latin typeface="+mn-lt"/>
                </a:rPr>
                <a:t>ЄВІ та ЄФВВ 2024</a:t>
              </a:r>
              <a:endParaRPr lang="ru-RU" sz="3100" i="1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34A0D61-7FDA-4F54-A621-054EC0D3CC6C}"/>
              </a:ext>
            </a:extLst>
          </p:cNvPr>
          <p:cNvSpPr txBox="1"/>
          <p:nvPr/>
        </p:nvSpPr>
        <p:spPr>
          <a:xfrm>
            <a:off x="8649854" y="137646"/>
            <a:ext cx="42270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388AF8-F2FC-45B9-8B52-429C86B068D1}"/>
              </a:ext>
            </a:extLst>
          </p:cNvPr>
          <p:cNvSpPr txBox="1"/>
          <p:nvPr/>
        </p:nvSpPr>
        <p:spPr>
          <a:xfrm>
            <a:off x="735105" y="759575"/>
            <a:ext cx="7682753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Єдиний вступний іспит (ЄВІ) – для всіх спеціальностей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F15062-C794-44A4-BF7E-9BA536B0FF82}"/>
              </a:ext>
            </a:extLst>
          </p:cNvPr>
          <p:cNvSpPr txBox="1"/>
          <p:nvPr/>
        </p:nvSpPr>
        <p:spPr>
          <a:xfrm>
            <a:off x="331695" y="1476752"/>
            <a:ext cx="3971364" cy="83099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Тест загальної навчальної компетентності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BF4BDE-8A81-4FB5-8008-7995E4885B27}"/>
              </a:ext>
            </a:extLst>
          </p:cNvPr>
          <p:cNvSpPr txBox="1"/>
          <p:nvPr/>
        </p:nvSpPr>
        <p:spPr>
          <a:xfrm>
            <a:off x="4678490" y="1476752"/>
            <a:ext cx="3971364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Тест з іноземної мови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628C59B1-71A6-464E-BB9B-D1C2C9DCC4F7}"/>
              </a:ext>
            </a:extLst>
          </p:cNvPr>
          <p:cNvCxnSpPr/>
          <p:nvPr/>
        </p:nvCxnSpPr>
        <p:spPr>
          <a:xfrm flipH="1">
            <a:off x="2877671" y="1221240"/>
            <a:ext cx="806823" cy="255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A471ABB3-C2BD-4A5C-80C7-5BC6CF6E4E4E}"/>
              </a:ext>
            </a:extLst>
          </p:cNvPr>
          <p:cNvCxnSpPr>
            <a:cxnSpLocks/>
          </p:cNvCxnSpPr>
          <p:nvPr/>
        </p:nvCxnSpPr>
        <p:spPr>
          <a:xfrm>
            <a:off x="5459509" y="1221240"/>
            <a:ext cx="833715" cy="255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FB400AE-7728-460D-B339-C7FE0CAD3126}"/>
              </a:ext>
            </a:extLst>
          </p:cNvPr>
          <p:cNvSpPr txBox="1"/>
          <p:nvPr/>
        </p:nvSpPr>
        <p:spPr>
          <a:xfrm>
            <a:off x="735105" y="2480799"/>
            <a:ext cx="7682753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Єдине фахове вступне випробування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9361DAF6-0209-4FEC-9DAA-11ECAB0BD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680677"/>
              </p:ext>
            </p:extLst>
          </p:nvPr>
        </p:nvGraphicFramePr>
        <p:xfrm>
          <a:off x="186431" y="3032758"/>
          <a:ext cx="8771137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58040">
                  <a:extLst>
                    <a:ext uri="{9D8B030D-6E8A-4147-A177-3AD203B41FA5}">
                      <a16:colId xmlns:a16="http://schemas.microsoft.com/office/drawing/2014/main" val="3405252663"/>
                    </a:ext>
                  </a:extLst>
                </a:gridCol>
                <a:gridCol w="5013097">
                  <a:extLst>
                    <a:ext uri="{9D8B030D-6E8A-4147-A177-3AD203B41FA5}">
                      <a16:colId xmlns:a16="http://schemas.microsoft.com/office/drawing/2014/main" val="26552969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051 – Економіка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Предметний тест з економіки та міжнародної економіки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360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071 – Облік і оподаткування</a:t>
                      </a:r>
                    </a:p>
                    <a:p>
                      <a:r>
                        <a:rPr lang="uk-UA" dirty="0"/>
                        <a:t>072 – Фінанси, банківська справа, страхування та фондовий ринок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Предметний тест з обліку та фінансів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577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073 – Менеджмент</a:t>
                      </a:r>
                    </a:p>
                    <a:p>
                      <a:r>
                        <a:rPr lang="uk-UA" dirty="0"/>
                        <a:t>075 – Маркетинг</a:t>
                      </a:r>
                    </a:p>
                    <a:p>
                      <a:r>
                        <a:rPr lang="uk-UA" dirty="0"/>
                        <a:t>076 – Підприємництво та торгівля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Предметний тест з управління та адміністрування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16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122 – Комп’ютерні науки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Предметний тест з інформаційних технологій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51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242 – Туризм і рекреація</a:t>
                      </a:r>
                    </a:p>
                    <a:p>
                      <a:r>
                        <a:rPr lang="uk-UA" dirty="0"/>
                        <a:t>281 – Публічне управління та</a:t>
                      </a:r>
                    </a:p>
                    <a:p>
                      <a:r>
                        <a:rPr lang="uk-UA" dirty="0"/>
                        <a:t>           адміністрування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Один з предметних тестів на вибір вступника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725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919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7094FE6-00B4-4C11-BEF4-934A4410C45A}"/>
              </a:ext>
            </a:extLst>
          </p:cNvPr>
          <p:cNvGrpSpPr/>
          <p:nvPr/>
        </p:nvGrpSpPr>
        <p:grpSpPr>
          <a:xfrm>
            <a:off x="0" y="0"/>
            <a:ext cx="9144000" cy="669676"/>
            <a:chOff x="0" y="0"/>
            <a:chExt cx="9144000" cy="669676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306E0799-4974-433E-8BD3-27F40A2D4047}"/>
                </a:ext>
              </a:extLst>
            </p:cNvPr>
            <p:cNvSpPr/>
            <p:nvPr/>
          </p:nvSpPr>
          <p:spPr>
            <a:xfrm>
              <a:off x="0" y="0"/>
              <a:ext cx="9144000" cy="669676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FAE0CA-0F84-48BF-A950-55015ADD6BFA}"/>
                </a:ext>
              </a:extLst>
            </p:cNvPr>
            <p:cNvSpPr txBox="1"/>
            <p:nvPr/>
          </p:nvSpPr>
          <p:spPr>
            <a:xfrm>
              <a:off x="0" y="0"/>
              <a:ext cx="9144000" cy="669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t" anchorCtr="0">
              <a:noAutofit/>
            </a:bodyPr>
            <a:lstStyle/>
            <a:p>
              <a:pPr marL="0" lvl="0" indent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3100" b="1" i="1" kern="1200" dirty="0">
                  <a:solidFill>
                    <a:schemeClr val="bg1"/>
                  </a:solidFill>
                  <a:latin typeface="+mn-lt"/>
                </a:rPr>
                <a:t>ЄВІ та ЄФВВ 2024</a:t>
              </a:r>
              <a:endParaRPr lang="ru-RU" sz="3100" i="1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34A0D61-7FDA-4F54-A621-054EC0D3CC6C}"/>
              </a:ext>
            </a:extLst>
          </p:cNvPr>
          <p:cNvSpPr txBox="1"/>
          <p:nvPr/>
        </p:nvSpPr>
        <p:spPr>
          <a:xfrm>
            <a:off x="8649854" y="137646"/>
            <a:ext cx="42270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4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F7C6916-DA95-4DD9-8D7F-2D8A811C0A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6" b="11189"/>
          <a:stretch/>
        </p:blipFill>
        <p:spPr>
          <a:xfrm>
            <a:off x="1447800" y="669676"/>
            <a:ext cx="6248400" cy="61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2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7094FE6-00B4-4C11-BEF4-934A4410C45A}"/>
              </a:ext>
            </a:extLst>
          </p:cNvPr>
          <p:cNvGrpSpPr/>
          <p:nvPr/>
        </p:nvGrpSpPr>
        <p:grpSpPr>
          <a:xfrm>
            <a:off x="0" y="0"/>
            <a:ext cx="9144000" cy="669676"/>
            <a:chOff x="0" y="0"/>
            <a:chExt cx="9144000" cy="669676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306E0799-4974-433E-8BD3-27F40A2D4047}"/>
                </a:ext>
              </a:extLst>
            </p:cNvPr>
            <p:cNvSpPr/>
            <p:nvPr/>
          </p:nvSpPr>
          <p:spPr>
            <a:xfrm>
              <a:off x="0" y="0"/>
              <a:ext cx="9144000" cy="669676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FAE0CA-0F84-48BF-A950-55015ADD6BFA}"/>
                </a:ext>
              </a:extLst>
            </p:cNvPr>
            <p:cNvSpPr txBox="1"/>
            <p:nvPr/>
          </p:nvSpPr>
          <p:spPr>
            <a:xfrm>
              <a:off x="0" y="0"/>
              <a:ext cx="9144000" cy="669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t" anchorCtr="0">
              <a:noAutofit/>
            </a:bodyPr>
            <a:lstStyle/>
            <a:p>
              <a:pPr marL="0" lvl="0" indent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3100" b="1" i="1" kern="1200" dirty="0">
                  <a:solidFill>
                    <a:schemeClr val="bg1"/>
                  </a:solidFill>
                  <a:latin typeface="+mn-lt"/>
                </a:rPr>
                <a:t>ЄВІ та ЄФВВ 2024</a:t>
              </a:r>
              <a:endParaRPr lang="ru-RU" sz="3100" i="1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34A0D61-7FDA-4F54-A621-054EC0D3CC6C}"/>
              </a:ext>
            </a:extLst>
          </p:cNvPr>
          <p:cNvSpPr txBox="1"/>
          <p:nvPr/>
        </p:nvSpPr>
        <p:spPr>
          <a:xfrm>
            <a:off x="8649854" y="137646"/>
            <a:ext cx="42270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FEA096-299C-45A7-82B3-E5BD57CCC0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3" y="669676"/>
            <a:ext cx="5836023" cy="32827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D60610-BDCB-4E4B-8E50-84A181835B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18" y="3517246"/>
            <a:ext cx="5939119" cy="334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27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7094FE6-00B4-4C11-BEF4-934A4410C45A}"/>
              </a:ext>
            </a:extLst>
          </p:cNvPr>
          <p:cNvGrpSpPr/>
          <p:nvPr/>
        </p:nvGrpSpPr>
        <p:grpSpPr>
          <a:xfrm>
            <a:off x="0" y="0"/>
            <a:ext cx="9144000" cy="669676"/>
            <a:chOff x="0" y="0"/>
            <a:chExt cx="9144000" cy="669676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306E0799-4974-433E-8BD3-27F40A2D4047}"/>
                </a:ext>
              </a:extLst>
            </p:cNvPr>
            <p:cNvSpPr/>
            <p:nvPr/>
          </p:nvSpPr>
          <p:spPr>
            <a:xfrm>
              <a:off x="0" y="0"/>
              <a:ext cx="9144000" cy="669676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FAE0CA-0F84-48BF-A950-55015ADD6BFA}"/>
                </a:ext>
              </a:extLst>
            </p:cNvPr>
            <p:cNvSpPr txBox="1"/>
            <p:nvPr/>
          </p:nvSpPr>
          <p:spPr>
            <a:xfrm>
              <a:off x="0" y="0"/>
              <a:ext cx="9144000" cy="669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t" anchorCtr="0">
              <a:noAutofit/>
            </a:bodyPr>
            <a:lstStyle/>
            <a:p>
              <a:pPr marL="0" lvl="0" indent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3100" b="1" i="1" kern="1200" dirty="0">
                  <a:solidFill>
                    <a:schemeClr val="bg1"/>
                  </a:solidFill>
                  <a:latin typeface="+mn-lt"/>
                </a:rPr>
                <a:t>Вступ до магістратури без ЄВІ</a:t>
              </a:r>
              <a:endParaRPr lang="ru-RU" sz="3100" i="1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34A0D61-7FDA-4F54-A621-054EC0D3CC6C}"/>
              </a:ext>
            </a:extLst>
          </p:cNvPr>
          <p:cNvSpPr txBox="1"/>
          <p:nvPr/>
        </p:nvSpPr>
        <p:spPr>
          <a:xfrm>
            <a:off x="8649854" y="137646"/>
            <a:ext cx="42270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865755-0132-4AF8-BFE1-AA23E7A35478}"/>
              </a:ext>
            </a:extLst>
          </p:cNvPr>
          <p:cNvSpPr txBox="1"/>
          <p:nvPr/>
        </p:nvSpPr>
        <p:spPr>
          <a:xfrm>
            <a:off x="665629" y="864386"/>
            <a:ext cx="7812741" cy="433965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Особи, </a:t>
            </a:r>
            <a:r>
              <a:rPr lang="ru-RU" sz="2000" b="1" dirty="0" err="1"/>
              <a:t>які</a:t>
            </a:r>
            <a:r>
              <a:rPr lang="ru-RU" sz="2000" b="1" dirty="0"/>
              <a:t> </a:t>
            </a:r>
            <a:r>
              <a:rPr lang="ru-RU" sz="2000" b="1" dirty="0" err="1"/>
              <a:t>здобули</a:t>
            </a:r>
            <a:r>
              <a:rPr lang="ru-RU" sz="2000" b="1" dirty="0"/>
              <a:t> у 2024 </a:t>
            </a:r>
            <a:r>
              <a:rPr lang="ru-RU" sz="2000" b="1" dirty="0" err="1"/>
              <a:t>році</a:t>
            </a:r>
            <a:r>
              <a:rPr lang="ru-RU" sz="2000" b="1" dirty="0"/>
              <a:t> </a:t>
            </a:r>
            <a:r>
              <a:rPr lang="ru-RU" sz="2000" b="1" dirty="0" err="1"/>
              <a:t>ступінь</a:t>
            </a:r>
            <a:r>
              <a:rPr lang="ru-RU" sz="2000" b="1" dirty="0"/>
              <a:t> бакалавра, </a:t>
            </a:r>
          </a:p>
          <a:p>
            <a:pPr algn="ctr"/>
            <a:r>
              <a:rPr lang="ru-RU" sz="2000" b="1" dirty="0" err="1"/>
              <a:t>місце</a:t>
            </a:r>
            <a:r>
              <a:rPr lang="ru-RU" sz="2000" b="1" dirty="0"/>
              <a:t> </a:t>
            </a:r>
            <a:r>
              <a:rPr lang="ru-RU" sz="2000" b="1" dirty="0" err="1"/>
              <a:t>проживання</a:t>
            </a:r>
            <a:r>
              <a:rPr lang="ru-RU" sz="2000" b="1" dirty="0"/>
              <a:t> </a:t>
            </a:r>
            <a:r>
              <a:rPr lang="ru-RU" sz="2000" b="1" dirty="0" err="1"/>
              <a:t>яких</a:t>
            </a:r>
            <a:r>
              <a:rPr lang="ru-RU" sz="2000" b="1" dirty="0"/>
              <a:t> </a:t>
            </a:r>
            <a:r>
              <a:rPr lang="ru-RU" sz="2000" b="1" dirty="0" err="1"/>
              <a:t>зареєстровано</a:t>
            </a:r>
            <a:r>
              <a:rPr lang="ru-RU" sz="2000" b="1" dirty="0"/>
              <a:t> (</a:t>
            </a:r>
            <a:r>
              <a:rPr lang="ru-RU" sz="2000" b="1" dirty="0" err="1"/>
              <a:t>задекларовано</a:t>
            </a:r>
            <a:r>
              <a:rPr lang="ru-RU" sz="2000" b="1" dirty="0"/>
              <a:t>) на </a:t>
            </a:r>
            <a:r>
              <a:rPr lang="ru-RU" sz="2000" b="1" dirty="0" err="1"/>
              <a:t>тимчасово</a:t>
            </a:r>
            <a:r>
              <a:rPr lang="ru-RU" sz="2000" b="1" dirty="0"/>
              <a:t> </a:t>
            </a:r>
            <a:r>
              <a:rPr lang="ru-RU" sz="2000" b="1" dirty="0" err="1"/>
              <a:t>окупованій</a:t>
            </a:r>
            <a:r>
              <a:rPr lang="ru-RU" sz="2000" b="1" dirty="0"/>
              <a:t> </a:t>
            </a:r>
            <a:r>
              <a:rPr lang="ru-RU" sz="2000" b="1" dirty="0" err="1"/>
              <a:t>території</a:t>
            </a:r>
            <a:r>
              <a:rPr lang="ru-RU" sz="2000" b="1" dirty="0"/>
              <a:t>, в </a:t>
            </a:r>
            <a:r>
              <a:rPr lang="ru-RU" sz="2000" b="1" dirty="0" err="1"/>
              <a:t>населених</a:t>
            </a:r>
            <a:r>
              <a:rPr lang="ru-RU" sz="2000" b="1" dirty="0"/>
              <a:t> пунктах, </a:t>
            </a:r>
            <a:r>
              <a:rPr lang="ru-RU" sz="2000" b="1" dirty="0" err="1"/>
              <a:t>віднесених</a:t>
            </a:r>
            <a:r>
              <a:rPr lang="ru-RU" sz="2000" b="1" dirty="0"/>
              <a:t> до </a:t>
            </a:r>
            <a:r>
              <a:rPr lang="ru-RU" sz="2000" b="1" dirty="0" err="1"/>
              <a:t>території</a:t>
            </a:r>
            <a:r>
              <a:rPr lang="ru-RU" sz="2000" b="1" dirty="0"/>
              <a:t> </a:t>
            </a:r>
            <a:r>
              <a:rPr lang="ru-RU" sz="2000" b="1" dirty="0" err="1"/>
              <a:t>активних</a:t>
            </a:r>
            <a:r>
              <a:rPr lang="ru-RU" sz="2000" b="1" dirty="0"/>
              <a:t> </a:t>
            </a:r>
            <a:r>
              <a:rPr lang="ru-RU" sz="2000" b="1" dirty="0" err="1"/>
              <a:t>бойових</a:t>
            </a:r>
            <a:r>
              <a:rPr lang="ru-RU" sz="2000" b="1" dirty="0"/>
              <a:t> </a:t>
            </a:r>
            <a:r>
              <a:rPr lang="ru-RU" sz="2000" b="1" dirty="0" err="1"/>
              <a:t>дій</a:t>
            </a:r>
            <a:r>
              <a:rPr lang="ru-RU" sz="2000" b="1" dirty="0"/>
              <a:t> станом на 01 липня 2024 року, і </a:t>
            </a:r>
            <a:r>
              <a:rPr lang="ru-RU" sz="2000" b="1" dirty="0" err="1"/>
              <a:t>перебувають</a:t>
            </a:r>
            <a:r>
              <a:rPr lang="ru-RU" sz="2000" b="1" dirty="0"/>
              <a:t> на </a:t>
            </a:r>
            <a:r>
              <a:rPr lang="ru-RU" sz="2000" b="1" dirty="0" err="1"/>
              <a:t>ній</a:t>
            </a:r>
            <a:r>
              <a:rPr lang="ru-RU" sz="2000" b="1" dirty="0"/>
              <a:t>,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які</a:t>
            </a:r>
            <a:r>
              <a:rPr lang="ru-RU" sz="2000" b="1" dirty="0"/>
              <a:t> </a:t>
            </a:r>
            <a:r>
              <a:rPr lang="ru-RU" sz="2000" b="1" dirty="0" err="1"/>
              <a:t>переселилися</a:t>
            </a:r>
            <a:r>
              <a:rPr lang="ru-RU" sz="2000" b="1" dirty="0"/>
              <a:t> з </a:t>
            </a:r>
            <a:r>
              <a:rPr lang="ru-RU" sz="2000" b="1" dirty="0" err="1"/>
              <a:t>неї</a:t>
            </a:r>
            <a:r>
              <a:rPr lang="ru-RU" sz="2000" b="1" dirty="0"/>
              <a:t> </a:t>
            </a:r>
            <a:r>
              <a:rPr lang="ru-RU" sz="2000" b="1" dirty="0" err="1"/>
              <a:t>після</a:t>
            </a:r>
            <a:r>
              <a:rPr lang="ru-RU" sz="2000" b="1" dirty="0"/>
              <a:t> 01 </a:t>
            </a:r>
            <a:r>
              <a:rPr lang="ru-RU" sz="2000" b="1" dirty="0" err="1"/>
              <a:t>січня</a:t>
            </a:r>
            <a:r>
              <a:rPr lang="ru-RU" sz="2000" b="1" dirty="0"/>
              <a:t> 2024 року, в </a:t>
            </a:r>
            <a:r>
              <a:rPr lang="ru-RU" sz="2000" b="1" dirty="0" err="1"/>
              <a:t>разі</a:t>
            </a:r>
            <a:r>
              <a:rPr lang="ru-RU" sz="2000" b="1" dirty="0"/>
              <a:t> </a:t>
            </a:r>
            <a:r>
              <a:rPr lang="ru-RU" sz="2000" b="1" dirty="0" err="1"/>
              <a:t>вступу</a:t>
            </a:r>
            <a:r>
              <a:rPr lang="ru-RU" sz="2000" b="1" dirty="0"/>
              <a:t> до того самого закладу </a:t>
            </a:r>
            <a:r>
              <a:rPr lang="ru-RU" sz="2000" b="1" dirty="0" err="1"/>
              <a:t>вищої</a:t>
            </a:r>
            <a:r>
              <a:rPr lang="ru-RU" sz="2000" b="1" dirty="0"/>
              <a:t> </a:t>
            </a:r>
            <a:r>
              <a:rPr lang="ru-RU" sz="2000" b="1" dirty="0" err="1"/>
              <a:t>освіти</a:t>
            </a:r>
            <a:r>
              <a:rPr lang="ru-RU" sz="2000" b="1" dirty="0"/>
              <a:t> на </a:t>
            </a:r>
            <a:r>
              <a:rPr lang="ru-RU" sz="2000" b="1" dirty="0" err="1"/>
              <a:t>спеціальності</a:t>
            </a:r>
            <a:r>
              <a:rPr lang="ru-RU" sz="2000" b="1" dirty="0"/>
              <a:t>, </a:t>
            </a:r>
            <a:r>
              <a:rPr lang="ru-RU" sz="2000" b="1" dirty="0" err="1"/>
              <a:t>визначені</a:t>
            </a:r>
            <a:r>
              <a:rPr lang="ru-RU" sz="2000" b="1" dirty="0"/>
              <a:t> у </a:t>
            </a:r>
            <a:r>
              <a:rPr lang="ru-RU" sz="2000" b="1" dirty="0" err="1"/>
              <a:t>Переліку</a:t>
            </a:r>
            <a:r>
              <a:rPr lang="ru-RU" sz="2000" b="1" dirty="0"/>
              <a:t> </a:t>
            </a:r>
            <a:r>
              <a:rPr lang="ru-RU" sz="2000" b="1" dirty="0" err="1"/>
              <a:t>спеціальностей</a:t>
            </a:r>
            <a:r>
              <a:rPr lang="ru-RU" sz="2000" b="1" dirty="0"/>
              <a:t>, </a:t>
            </a:r>
            <a:r>
              <a:rPr lang="ru-RU" sz="2000" b="1" dirty="0" err="1"/>
              <a:t>яким</a:t>
            </a:r>
            <a:r>
              <a:rPr lang="ru-RU" sz="2000" b="1" dirty="0"/>
              <a:t> </a:t>
            </a:r>
            <a:r>
              <a:rPr lang="ru-RU" sz="2000" b="1" dirty="0" err="1"/>
              <a:t>надається</a:t>
            </a:r>
            <a:r>
              <a:rPr lang="ru-RU" sz="2000" b="1" dirty="0"/>
              <a:t> </a:t>
            </a:r>
            <a:r>
              <a:rPr lang="ru-RU" sz="2000" b="1" dirty="0" err="1"/>
              <a:t>особлива</a:t>
            </a:r>
            <a:r>
              <a:rPr lang="ru-RU" sz="2000" b="1" dirty="0"/>
              <a:t> </a:t>
            </a:r>
            <a:r>
              <a:rPr lang="ru-RU" sz="2000" b="1" dirty="0" err="1"/>
              <a:t>підтримка</a:t>
            </a:r>
            <a:r>
              <a:rPr lang="ru-RU" sz="2000" b="1" dirty="0"/>
              <a:t> </a:t>
            </a:r>
            <a:r>
              <a:rPr lang="uk-UA" sz="2000" b="1" dirty="0"/>
              <a:t>(вступ «за заявою» без випробувань):</a:t>
            </a:r>
          </a:p>
          <a:p>
            <a:pPr algn="ctr"/>
            <a:endParaRPr lang="uk-UA" sz="2000" b="1" dirty="0"/>
          </a:p>
          <a:p>
            <a:r>
              <a:rPr lang="uk-UA" sz="1600" dirty="0"/>
              <a:t>	133 – Галузеве машинобудування</a:t>
            </a:r>
          </a:p>
          <a:p>
            <a:r>
              <a:rPr lang="uk-UA" sz="1600" dirty="0"/>
              <a:t>	141 – Електроенергетика, електротехніка та електромеханіка </a:t>
            </a:r>
          </a:p>
          <a:p>
            <a:r>
              <a:rPr lang="uk-UA" sz="1600" dirty="0"/>
              <a:t>	181 – Харчові технології 		</a:t>
            </a:r>
          </a:p>
          <a:p>
            <a:r>
              <a:rPr lang="uk-UA" sz="1600" dirty="0"/>
              <a:t>	201 – Агрономія 			</a:t>
            </a:r>
          </a:p>
          <a:p>
            <a:r>
              <a:rPr lang="uk-UA" sz="1600" dirty="0"/>
              <a:t>	208 – Агроінженерія</a:t>
            </a:r>
          </a:p>
          <a:p>
            <a:r>
              <a:rPr lang="uk-UA" sz="1600" dirty="0"/>
              <a:t>	263 – Цивільна безпека (</a:t>
            </a:r>
            <a:r>
              <a:rPr lang="uk-UA" sz="1600" i="1" dirty="0"/>
              <a:t>обмежена ліцензія</a:t>
            </a:r>
            <a:r>
              <a:rPr lang="uk-UA" sz="1600" dirty="0"/>
              <a:t>)</a:t>
            </a:r>
            <a:endParaRPr lang="uk-UA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7AC06A-03E6-44D9-A500-8E1BCE0EFCC5}"/>
              </a:ext>
            </a:extLst>
          </p:cNvPr>
          <p:cNvSpPr txBox="1"/>
          <p:nvPr/>
        </p:nvSpPr>
        <p:spPr>
          <a:xfrm>
            <a:off x="770965" y="5460301"/>
            <a:ext cx="3348318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ea typeface="Times New Roman" panose="02020603050405020304" pitchFamily="18" charset="0"/>
              </a:rPr>
              <a:t>Вступники</a:t>
            </a:r>
            <a:r>
              <a:rPr lang="ru-RU" b="1" dirty="0">
                <a:ea typeface="Times New Roman" panose="02020603050405020304" pitchFamily="18" charset="0"/>
              </a:rPr>
              <a:t> </a:t>
            </a:r>
            <a:r>
              <a:rPr lang="ru-RU" b="1" dirty="0" err="1">
                <a:ea typeface="Times New Roman" panose="02020603050405020304" pitchFamily="18" charset="0"/>
              </a:rPr>
              <a:t>окремих</a:t>
            </a:r>
            <a:r>
              <a:rPr lang="ru-RU" b="1" dirty="0">
                <a:ea typeface="Times New Roman" panose="02020603050405020304" pitchFamily="18" charset="0"/>
              </a:rPr>
              <a:t> </a:t>
            </a:r>
            <a:r>
              <a:rPr lang="ru-RU" b="1" dirty="0" err="1">
                <a:ea typeface="Times New Roman" panose="02020603050405020304" pitchFamily="18" charset="0"/>
              </a:rPr>
              <a:t>пільгових</a:t>
            </a:r>
            <a:r>
              <a:rPr lang="ru-RU" b="1" dirty="0">
                <a:ea typeface="Times New Roman" panose="02020603050405020304" pitchFamily="18" charset="0"/>
              </a:rPr>
              <a:t> </a:t>
            </a:r>
            <a:r>
              <a:rPr lang="ru-RU" b="1" dirty="0" err="1">
                <a:ea typeface="Times New Roman" panose="02020603050405020304" pitchFamily="18" charset="0"/>
              </a:rPr>
              <a:t>категорій</a:t>
            </a:r>
            <a:r>
              <a:rPr lang="ru-RU" b="1" dirty="0">
                <a:ea typeface="Times New Roman" panose="02020603050405020304" pitchFamily="18" charset="0"/>
              </a:rPr>
              <a:t>, </a:t>
            </a:r>
            <a:r>
              <a:rPr lang="ru-RU" b="1" dirty="0" err="1">
                <a:ea typeface="Times New Roman" panose="02020603050405020304" pitchFamily="18" charset="0"/>
              </a:rPr>
              <a:t>зокрема</a:t>
            </a:r>
            <a:r>
              <a:rPr lang="ru-RU" b="1" dirty="0">
                <a:ea typeface="Times New Roman" panose="02020603050405020304" pitchFamily="18" charset="0"/>
              </a:rPr>
              <a:t> </a:t>
            </a:r>
            <a:r>
              <a:rPr lang="ru-RU" b="1" dirty="0" err="1">
                <a:ea typeface="Times New Roman" panose="02020603050405020304" pitchFamily="18" charset="0"/>
              </a:rPr>
              <a:t>учасники</a:t>
            </a:r>
            <a:r>
              <a:rPr lang="ru-RU" b="1" dirty="0">
                <a:ea typeface="Times New Roman" panose="02020603050405020304" pitchFamily="18" charset="0"/>
              </a:rPr>
              <a:t> </a:t>
            </a:r>
            <a:r>
              <a:rPr lang="ru-RU" b="1" dirty="0" err="1">
                <a:ea typeface="Times New Roman" panose="02020603050405020304" pitchFamily="18" charset="0"/>
              </a:rPr>
              <a:t>бойових</a:t>
            </a:r>
            <a:r>
              <a:rPr lang="ru-RU" b="1" dirty="0">
                <a:ea typeface="Times New Roman" panose="02020603050405020304" pitchFamily="18" charset="0"/>
              </a:rPr>
              <a:t> </a:t>
            </a:r>
            <a:r>
              <a:rPr lang="ru-RU" b="1" dirty="0" err="1">
                <a:ea typeface="Times New Roman" panose="02020603050405020304" pitchFamily="18" charset="0"/>
              </a:rPr>
              <a:t>дій</a:t>
            </a:r>
            <a:endParaRPr lang="uk-UA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E4A13F-406B-4CF8-BD84-CEA5F557012D}"/>
              </a:ext>
            </a:extLst>
          </p:cNvPr>
          <p:cNvSpPr txBox="1"/>
          <p:nvPr/>
        </p:nvSpPr>
        <p:spPr>
          <a:xfrm>
            <a:off x="4454371" y="5460301"/>
            <a:ext cx="4195483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a typeface="Times New Roman" panose="02020603050405020304" pitchFamily="18" charset="0"/>
              </a:rPr>
              <a:t>Особи, </a:t>
            </a:r>
            <a:r>
              <a:rPr lang="ru-RU" b="1" dirty="0" err="1">
                <a:ea typeface="Times New Roman" panose="02020603050405020304" pitchFamily="18" charset="0"/>
              </a:rPr>
              <a:t>які</a:t>
            </a:r>
            <a:r>
              <a:rPr lang="ru-RU" b="1" dirty="0">
                <a:ea typeface="Times New Roman" panose="02020603050405020304" pitchFamily="18" charset="0"/>
              </a:rPr>
              <a:t> </a:t>
            </a:r>
            <a:r>
              <a:rPr lang="ru-RU" b="1" dirty="0" err="1">
                <a:ea typeface="Times New Roman" panose="02020603050405020304" pitchFamily="18" charset="0"/>
              </a:rPr>
              <a:t>мають</a:t>
            </a:r>
            <a:r>
              <a:rPr lang="ru-RU" b="1" dirty="0">
                <a:ea typeface="Times New Roman" panose="02020603050405020304" pitchFamily="18" charset="0"/>
              </a:rPr>
              <a:t> </a:t>
            </a:r>
            <a:r>
              <a:rPr lang="ru-RU" b="1" dirty="0" err="1">
                <a:ea typeface="Times New Roman" panose="02020603050405020304" pitchFamily="18" charset="0"/>
              </a:rPr>
              <a:t>ступінь</a:t>
            </a:r>
            <a:r>
              <a:rPr lang="ru-RU" b="1" dirty="0">
                <a:ea typeface="Times New Roman" panose="02020603050405020304" pitchFamily="18" charset="0"/>
              </a:rPr>
              <a:t> </a:t>
            </a:r>
            <a:r>
              <a:rPr lang="ru-RU" b="1" dirty="0" err="1">
                <a:ea typeface="Times New Roman" panose="02020603050405020304" pitchFamily="18" charset="0"/>
              </a:rPr>
              <a:t>магістра</a:t>
            </a:r>
            <a:r>
              <a:rPr lang="ru-RU" b="1" dirty="0">
                <a:ea typeface="Times New Roman" panose="02020603050405020304" pitchFamily="18" charset="0"/>
              </a:rPr>
              <a:t> (</a:t>
            </a:r>
            <a:r>
              <a:rPr lang="ru-RU" b="1" dirty="0" err="1">
                <a:ea typeface="Times New Roman" panose="02020603050405020304" pitchFamily="18" charset="0"/>
              </a:rPr>
              <a:t>спеціаліста</a:t>
            </a:r>
            <a:r>
              <a:rPr lang="ru-RU" b="1" dirty="0">
                <a:ea typeface="Times New Roman" panose="02020603050405020304" pitchFamily="18" charset="0"/>
              </a:rPr>
              <a:t>) та </a:t>
            </a:r>
            <a:r>
              <a:rPr lang="ru-RU" b="1" dirty="0" err="1">
                <a:ea typeface="Times New Roman" panose="02020603050405020304" pitchFamily="18" charset="0"/>
              </a:rPr>
              <a:t>бажають</a:t>
            </a:r>
            <a:r>
              <a:rPr lang="ru-RU" b="1" dirty="0">
                <a:ea typeface="Times New Roman" panose="02020603050405020304" pitchFamily="18" charset="0"/>
              </a:rPr>
              <a:t> </a:t>
            </a:r>
            <a:r>
              <a:rPr lang="ru-RU" b="1" dirty="0" err="1">
                <a:ea typeface="Times New Roman" panose="02020603050405020304" pitchFamily="18" charset="0"/>
              </a:rPr>
              <a:t>отримати</a:t>
            </a:r>
            <a:r>
              <a:rPr lang="ru-RU" b="1" dirty="0">
                <a:ea typeface="Times New Roman" panose="02020603050405020304" pitchFamily="18" charset="0"/>
              </a:rPr>
              <a:t> другу </a:t>
            </a:r>
            <a:r>
              <a:rPr lang="ru-RU" b="1" dirty="0" err="1">
                <a:ea typeface="Times New Roman" panose="02020603050405020304" pitchFamily="18" charset="0"/>
              </a:rPr>
              <a:t>вищу</a:t>
            </a:r>
            <a:r>
              <a:rPr lang="ru-RU" b="1" dirty="0">
                <a:ea typeface="Times New Roman" panose="02020603050405020304" pitchFamily="18" charset="0"/>
              </a:rPr>
              <a:t> </a:t>
            </a:r>
            <a:r>
              <a:rPr lang="ru-RU" b="1" dirty="0" err="1">
                <a:ea typeface="Times New Roman" panose="02020603050405020304" pitchFamily="18" charset="0"/>
              </a:rPr>
              <a:t>освіту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4189763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7094FE6-00B4-4C11-BEF4-934A4410C45A}"/>
              </a:ext>
            </a:extLst>
          </p:cNvPr>
          <p:cNvGrpSpPr/>
          <p:nvPr/>
        </p:nvGrpSpPr>
        <p:grpSpPr>
          <a:xfrm>
            <a:off x="0" y="0"/>
            <a:ext cx="9144000" cy="669676"/>
            <a:chOff x="0" y="0"/>
            <a:chExt cx="9144000" cy="669676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306E0799-4974-433E-8BD3-27F40A2D4047}"/>
                </a:ext>
              </a:extLst>
            </p:cNvPr>
            <p:cNvSpPr/>
            <p:nvPr/>
          </p:nvSpPr>
          <p:spPr>
            <a:xfrm>
              <a:off x="0" y="0"/>
              <a:ext cx="9144000" cy="669676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FAE0CA-0F84-48BF-A950-55015ADD6BFA}"/>
                </a:ext>
              </a:extLst>
            </p:cNvPr>
            <p:cNvSpPr txBox="1"/>
            <p:nvPr/>
          </p:nvSpPr>
          <p:spPr>
            <a:xfrm>
              <a:off x="0" y="0"/>
              <a:ext cx="9144000" cy="669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t" anchorCtr="0">
              <a:noAutofit/>
            </a:bodyPr>
            <a:lstStyle/>
            <a:p>
              <a:pPr marL="0" lvl="0" indent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3100" b="1" i="1" kern="1200" dirty="0">
                  <a:solidFill>
                    <a:schemeClr val="bg1"/>
                  </a:solidFill>
                  <a:latin typeface="+mn-lt"/>
                </a:rPr>
                <a:t>Фахові іспити до магістратури</a:t>
              </a:r>
              <a:endParaRPr lang="ru-RU" sz="3100" i="1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34A0D61-7FDA-4F54-A621-054EC0D3CC6C}"/>
              </a:ext>
            </a:extLst>
          </p:cNvPr>
          <p:cNvSpPr txBox="1"/>
          <p:nvPr/>
        </p:nvSpPr>
        <p:spPr>
          <a:xfrm>
            <a:off x="8649854" y="137646"/>
            <a:ext cx="42270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EE3261-DD16-46DB-8A92-153B07ECB202}"/>
              </a:ext>
            </a:extLst>
          </p:cNvPr>
          <p:cNvSpPr txBox="1"/>
          <p:nvPr/>
        </p:nvSpPr>
        <p:spPr>
          <a:xfrm>
            <a:off x="958663" y="857306"/>
            <a:ext cx="3649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Складають фаховий іспит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F87E3D-23F7-4A68-9144-13AD7FB9B987}"/>
              </a:ext>
            </a:extLst>
          </p:cNvPr>
          <p:cNvSpPr txBox="1"/>
          <p:nvPr/>
        </p:nvSpPr>
        <p:spPr>
          <a:xfrm>
            <a:off x="394447" y="1555645"/>
            <a:ext cx="4778189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Особи, що бажають отримати </a:t>
            </a:r>
          </a:p>
          <a:p>
            <a:pPr algn="ctr"/>
            <a:r>
              <a:rPr lang="uk-UA" b="1" dirty="0"/>
              <a:t>другу вищу освіту</a:t>
            </a:r>
            <a:endParaRPr lang="uk-U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8F1DCD-5BE4-468D-B8DA-794CC253CD44}"/>
              </a:ext>
            </a:extLst>
          </p:cNvPr>
          <p:cNvSpPr txBox="1"/>
          <p:nvPr/>
        </p:nvSpPr>
        <p:spPr>
          <a:xfrm>
            <a:off x="5620870" y="921904"/>
            <a:ext cx="2573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Не складають </a:t>
            </a:r>
          </a:p>
          <a:p>
            <a:pPr algn="ctr"/>
            <a:r>
              <a:rPr lang="uk-UA" sz="2400" b="1" dirty="0"/>
              <a:t>фаховий іспит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003CEF-091C-4F76-8873-BD31BDB759BB}"/>
              </a:ext>
            </a:extLst>
          </p:cNvPr>
          <p:cNvSpPr txBox="1"/>
          <p:nvPr/>
        </p:nvSpPr>
        <p:spPr>
          <a:xfrm>
            <a:off x="394449" y="2399708"/>
            <a:ext cx="4778188" cy="313932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Випускники, що не мають пільг, склали ЄВІ і вступають на основі диплому бакалавра на спеціальності, які не передбачають ЄФВВ:</a:t>
            </a:r>
          </a:p>
          <a:p>
            <a:pPr algn="ctr"/>
            <a:endParaRPr lang="uk-UA" b="1" dirty="0"/>
          </a:p>
          <a:p>
            <a:r>
              <a:rPr lang="uk-UA" sz="1400" dirty="0"/>
              <a:t>101 – Екологія</a:t>
            </a:r>
          </a:p>
          <a:p>
            <a:r>
              <a:rPr lang="uk-UA" sz="1400" dirty="0"/>
              <a:t>133 – Галузеве машинобудування</a:t>
            </a:r>
          </a:p>
          <a:p>
            <a:r>
              <a:rPr lang="uk-UA" sz="1400" dirty="0"/>
              <a:t>141 – Електроенергетика, електротехніка та</a:t>
            </a:r>
          </a:p>
          <a:p>
            <a:r>
              <a:rPr lang="uk-UA" sz="1400" dirty="0"/>
              <a:t>           електромеханіка </a:t>
            </a:r>
          </a:p>
          <a:p>
            <a:r>
              <a:rPr lang="uk-UA" sz="1400" dirty="0"/>
              <a:t>181 – Харчові технології</a:t>
            </a:r>
          </a:p>
          <a:p>
            <a:r>
              <a:rPr lang="uk-UA" sz="1400" dirty="0"/>
              <a:t>193 – Геодезія та землеустрій</a:t>
            </a:r>
          </a:p>
          <a:p>
            <a:r>
              <a:rPr lang="uk-UA" sz="1400" dirty="0"/>
              <a:t>201 – Агрономія</a:t>
            </a:r>
          </a:p>
          <a:p>
            <a:r>
              <a:rPr lang="uk-UA" sz="1400" dirty="0"/>
              <a:t>208 – Агроінженерія</a:t>
            </a:r>
          </a:p>
          <a:p>
            <a:r>
              <a:rPr lang="uk-UA" sz="1400" dirty="0"/>
              <a:t>263 – Цивільна безпека</a:t>
            </a:r>
            <a:endParaRPr lang="uk-UA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A71F19-F0CA-47F7-A6D8-7E601B01ADB7}"/>
              </a:ext>
            </a:extLst>
          </p:cNvPr>
          <p:cNvSpPr txBox="1"/>
          <p:nvPr/>
        </p:nvSpPr>
        <p:spPr>
          <a:xfrm>
            <a:off x="5549152" y="2057669"/>
            <a:ext cx="2994212" cy="286232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Особи, зареєстровані на окупованій території або території, де ведуться активні бойові дії, отримали ступінь бакалавра у ТДАТУ у 2024 році і вступають на спеціальності з особливою підтримкою – вступають «за заявою»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4A0099-A190-4A03-8CC2-B4AFF9DA39CF}"/>
              </a:ext>
            </a:extLst>
          </p:cNvPr>
          <p:cNvSpPr txBox="1"/>
          <p:nvPr/>
        </p:nvSpPr>
        <p:spPr>
          <a:xfrm>
            <a:off x="5746919" y="5271878"/>
            <a:ext cx="2598677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Особи, що склали </a:t>
            </a:r>
          </a:p>
          <a:p>
            <a:pPr algn="ctr"/>
            <a:r>
              <a:rPr lang="uk-UA" b="1" dirty="0"/>
              <a:t>ЄВІ та ЄФВВ </a:t>
            </a:r>
          </a:p>
          <a:p>
            <a:pPr algn="ctr"/>
            <a:r>
              <a:rPr lang="uk-UA" dirty="0"/>
              <a:t>(галузі 05, 07, 12, 24, 28)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3A0C28-885C-4A8B-BAD6-13D09B9081D3}"/>
              </a:ext>
            </a:extLst>
          </p:cNvPr>
          <p:cNvSpPr txBox="1"/>
          <p:nvPr/>
        </p:nvSpPr>
        <p:spPr>
          <a:xfrm>
            <a:off x="394447" y="5783326"/>
            <a:ext cx="4778189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Учасники бойових дій, які вступають на бюджет без ЄВІ та ЄФВВ</a:t>
            </a:r>
          </a:p>
        </p:txBody>
      </p:sp>
    </p:spTree>
    <p:extLst>
      <p:ext uri="{BB962C8B-B14F-4D97-AF65-F5344CB8AC3E}">
        <p14:creationId xmlns:p14="http://schemas.microsoft.com/office/powerpoint/2010/main" val="869085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5856493"/>
              </p:ext>
            </p:extLst>
          </p:nvPr>
        </p:nvGraphicFramePr>
        <p:xfrm>
          <a:off x="0" y="-12526"/>
          <a:ext cx="9144000" cy="66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838435" y="699743"/>
            <a:ext cx="2022773" cy="158079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8649854" y="137646"/>
            <a:ext cx="42270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8</a:t>
            </a:r>
            <a:endParaRPr lang="ru-RU" b="1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E52C055-0D3A-4D0E-B8FF-3272E3963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097757"/>
              </p:ext>
            </p:extLst>
          </p:nvPr>
        </p:nvGraphicFramePr>
        <p:xfrm>
          <a:off x="186431" y="1139020"/>
          <a:ext cx="8771137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8840">
                  <a:extLst>
                    <a:ext uri="{9D8B030D-6E8A-4147-A177-3AD203B41FA5}">
                      <a16:colId xmlns:a16="http://schemas.microsoft.com/office/drawing/2014/main" val="3405252663"/>
                    </a:ext>
                  </a:extLst>
                </a:gridCol>
                <a:gridCol w="6232297">
                  <a:extLst>
                    <a:ext uri="{9D8B030D-6E8A-4147-A177-3AD203B41FA5}">
                      <a16:colId xmlns:a16="http://schemas.microsoft.com/office/drawing/2014/main" val="26552969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/>
                        <a:t>Дати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/>
                        <a:t>Події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990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tx1"/>
                          </a:solidFill>
                        </a:rPr>
                        <a:t>7 – 29 травня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</a:rPr>
                        <a:t>Реєстрація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на ЄВІ, ЄФВВ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360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tx1"/>
                          </a:solidFill>
                        </a:rPr>
                        <a:t>24 червня – 15 липня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tx1"/>
                          </a:solidFill>
                        </a:rPr>
                        <a:t>Основна сесія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ЄВІ, ЄФВВ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577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tx1"/>
                          </a:solidFill>
                        </a:rPr>
                        <a:t>1 липня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</a:rPr>
                        <a:t>Початок роботи електронних кабінетів вступників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16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27 липня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solidFill>
                            <a:schemeClr val="tx1"/>
                          </a:solidFill>
                        </a:rPr>
                        <a:t>Реєстрація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на участь у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</a:rPr>
                        <a:t>фахових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</a:rPr>
                        <a:t>іспитах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(через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</a:rPr>
                        <a:t>електронний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</a:rPr>
                        <a:t>кабінет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</a:rPr>
                        <a:t>вступника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51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tx1"/>
                          </a:solidFill>
                        </a:rPr>
                        <a:t>17 – 28 липня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tx1"/>
                          </a:solidFill>
                        </a:rPr>
                        <a:t>Проведення фахових іспитів для вступу на бюджет або контракт (дистанційно)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725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tx1"/>
                          </a:solidFill>
                        </a:rPr>
                        <a:t>1 – 22 серпня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tx1"/>
                          </a:solidFill>
                        </a:rPr>
                        <a:t>Прийом заяв до</a:t>
                      </a:r>
                      <a:r>
                        <a:rPr lang="uk-UA" sz="1800" baseline="0" dirty="0">
                          <a:solidFill>
                            <a:schemeClr val="tx1"/>
                          </a:solidFill>
                        </a:rPr>
                        <a:t> магістратури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1092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tx1"/>
                          </a:solidFill>
                        </a:rPr>
                        <a:t>до 24 серпня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tx1"/>
                          </a:solidFill>
                        </a:rPr>
                        <a:t>Список рекомендованих до зарахування в магістратуру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869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</a:rPr>
                        <a:t>до 26 серпня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solidFill>
                            <a:schemeClr val="tx1"/>
                          </a:solidFill>
                        </a:rPr>
                        <a:t>Підтвердження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</a:rPr>
                        <a:t>щодо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</a:rPr>
                        <a:t>обраного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</a:rPr>
                        <a:t>місця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</a:rPr>
                        <a:t>навчання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(через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</a:rPr>
                        <a:t>електронний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</a:rPr>
                        <a:t>кабінет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</a:rPr>
                        <a:t>вступника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314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tx1"/>
                          </a:solidFill>
                        </a:rPr>
                        <a:t>27 серпня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tx1"/>
                          </a:solidFill>
                        </a:rPr>
                        <a:t>Зарахування на бюджет в магістратуру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901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tx1"/>
                          </a:solidFill>
                        </a:rPr>
                        <a:t>30 серпня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/>
                        <a:t>Зарахування на контракт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07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 sz="1800" dirty="0"/>
                        <a:t>до 30 жовтня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/>
                        <a:t>Осіння вступна кампанія – додатковий набір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777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743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7094FE6-00B4-4C11-BEF4-934A4410C45A}"/>
              </a:ext>
            </a:extLst>
          </p:cNvPr>
          <p:cNvGrpSpPr/>
          <p:nvPr/>
        </p:nvGrpSpPr>
        <p:grpSpPr>
          <a:xfrm>
            <a:off x="0" y="0"/>
            <a:ext cx="9144000" cy="669676"/>
            <a:chOff x="0" y="0"/>
            <a:chExt cx="9144000" cy="669676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306E0799-4974-433E-8BD3-27F40A2D4047}"/>
                </a:ext>
              </a:extLst>
            </p:cNvPr>
            <p:cNvSpPr/>
            <p:nvPr/>
          </p:nvSpPr>
          <p:spPr>
            <a:xfrm>
              <a:off x="0" y="0"/>
              <a:ext cx="9144000" cy="669676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FAE0CA-0F84-48BF-A950-55015ADD6BFA}"/>
                </a:ext>
              </a:extLst>
            </p:cNvPr>
            <p:cNvSpPr txBox="1"/>
            <p:nvPr/>
          </p:nvSpPr>
          <p:spPr>
            <a:xfrm>
              <a:off x="0" y="0"/>
              <a:ext cx="9144000" cy="669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t" anchorCtr="0">
              <a:noAutofit/>
            </a:bodyPr>
            <a:lstStyle/>
            <a:p>
              <a:pPr marL="0" lvl="0" indent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3100" b="1" i="1" kern="1200" dirty="0">
                  <a:solidFill>
                    <a:schemeClr val="bg1"/>
                  </a:solidFill>
                  <a:latin typeface="+mn-lt"/>
                </a:rPr>
                <a:t>Електронний кабінет вступника</a:t>
              </a:r>
              <a:endParaRPr lang="ru-RU" sz="3100" i="1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AB4DC24-4878-444F-902A-D9C1687EE627}"/>
              </a:ext>
            </a:extLst>
          </p:cNvPr>
          <p:cNvSpPr txBox="1"/>
          <p:nvPr/>
        </p:nvSpPr>
        <p:spPr>
          <a:xfrm>
            <a:off x="98611" y="703245"/>
            <a:ext cx="8973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/>
              <a:t>Необхідно</a:t>
            </a:r>
            <a:r>
              <a:rPr lang="ru-RU" sz="2000" b="1" dirty="0"/>
              <a:t> </a:t>
            </a:r>
            <a:r>
              <a:rPr lang="ru-RU" sz="2000" b="1" dirty="0" err="1"/>
              <a:t>створити</a:t>
            </a:r>
            <a:r>
              <a:rPr lang="ru-RU" sz="2000" b="1" dirty="0"/>
              <a:t> </a:t>
            </a:r>
            <a:r>
              <a:rPr lang="ru-RU" sz="2000" b="1" dirty="0" err="1"/>
              <a:t>електронний</a:t>
            </a:r>
            <a:r>
              <a:rPr lang="ru-RU" sz="2000" b="1" dirty="0"/>
              <a:t> </a:t>
            </a:r>
            <a:r>
              <a:rPr lang="ru-RU" sz="2000" b="1" dirty="0" err="1"/>
              <a:t>кабінет</a:t>
            </a:r>
            <a:r>
              <a:rPr lang="ru-RU" sz="2000" b="1" dirty="0"/>
              <a:t> </a:t>
            </a:r>
            <a:r>
              <a:rPr lang="ru-RU" sz="2000" b="1" dirty="0" err="1"/>
              <a:t>вступника</a:t>
            </a:r>
            <a:r>
              <a:rPr lang="ru-RU" sz="2000" b="1" dirty="0"/>
              <a:t> на </a:t>
            </a:r>
            <a:r>
              <a:rPr lang="ru-RU" sz="2000" b="1" dirty="0" err="1"/>
              <a:t>сайті</a:t>
            </a:r>
            <a:r>
              <a:rPr lang="ru-RU" sz="2000" b="1" dirty="0"/>
              <a:t> </a:t>
            </a:r>
            <a:r>
              <a:rPr lang="ru-RU" sz="2000" b="1" u="sng" dirty="0">
                <a:hlinkClick r:id="rId3"/>
              </a:rPr>
              <a:t>https://vstup.edbo.gov.ua</a:t>
            </a:r>
            <a:r>
              <a:rPr lang="ru-RU" sz="2000" b="1" dirty="0"/>
              <a:t> </a:t>
            </a:r>
          </a:p>
          <a:p>
            <a:pPr algn="ctr"/>
            <a:r>
              <a:rPr lang="ru-RU" sz="2000" b="1" i="1" dirty="0" err="1"/>
              <a:t>можна</a:t>
            </a:r>
            <a:r>
              <a:rPr lang="ru-RU" sz="2000" b="1" i="1" dirty="0"/>
              <a:t> </a:t>
            </a:r>
            <a:r>
              <a:rPr lang="ru-RU" sz="2000" b="1" i="1" dirty="0" err="1"/>
              <a:t>звернутися</a:t>
            </a:r>
            <a:r>
              <a:rPr lang="ru-RU" sz="2000" b="1" i="1" dirty="0"/>
              <a:t> до </a:t>
            </a:r>
            <a:r>
              <a:rPr lang="ru-RU" sz="2000" b="1" i="1" dirty="0" err="1"/>
              <a:t>консультаційного</a:t>
            </a:r>
            <a:r>
              <a:rPr lang="ru-RU" sz="2000" b="1" i="1" dirty="0"/>
              <a:t> пункту (</a:t>
            </a:r>
            <a:r>
              <a:rPr lang="ru-RU" sz="2000" b="1" i="1" dirty="0" err="1"/>
              <a:t>приймальної</a:t>
            </a:r>
            <a:r>
              <a:rPr lang="ru-RU" sz="2000" b="1" i="1" dirty="0"/>
              <a:t> </a:t>
            </a:r>
            <a:r>
              <a:rPr lang="ru-RU" sz="2000" b="1" i="1" dirty="0" err="1"/>
              <a:t>комісії</a:t>
            </a:r>
            <a:r>
              <a:rPr lang="ru-RU" sz="2000" b="1" i="1" dirty="0"/>
              <a:t> ТДАТУ).</a:t>
            </a:r>
            <a:endParaRPr lang="ru-RU" sz="20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4A0D61-7FDA-4F54-A621-054EC0D3CC6C}"/>
              </a:ext>
            </a:extLst>
          </p:cNvPr>
          <p:cNvSpPr txBox="1"/>
          <p:nvPr/>
        </p:nvSpPr>
        <p:spPr>
          <a:xfrm>
            <a:off x="8649854" y="137646"/>
            <a:ext cx="42270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B4DC24-4878-444F-902A-D9C1687EE627}"/>
              </a:ext>
            </a:extLst>
          </p:cNvPr>
          <p:cNvSpPr txBox="1"/>
          <p:nvPr/>
        </p:nvSpPr>
        <p:spPr>
          <a:xfrm>
            <a:off x="1562286" y="1752477"/>
            <a:ext cx="6046600" cy="163121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У 2024 році за допомогою </a:t>
            </a:r>
          </a:p>
          <a:p>
            <a:pPr algn="ctr"/>
            <a:r>
              <a:rPr lang="uk-UA" sz="2000" b="1" dirty="0"/>
              <a:t>електронного кабінету вступника здійснюється:</a:t>
            </a:r>
          </a:p>
          <a:p>
            <a:pPr marL="342900" indent="-342900" algn="ctr">
              <a:buFontTx/>
              <a:buChar char="-"/>
            </a:pPr>
            <a:r>
              <a:rPr lang="uk-UA" sz="2000" dirty="0"/>
              <a:t>Реєстрація для участі у фахових іспитах;</a:t>
            </a:r>
          </a:p>
          <a:p>
            <a:pPr marL="342900" indent="-342900" algn="ctr">
              <a:buFontTx/>
              <a:buChar char="-"/>
            </a:pPr>
            <a:r>
              <a:rPr lang="uk-UA" sz="2000" dirty="0"/>
              <a:t>Подання заяв на вступ (до 5 шт. на бюджет);</a:t>
            </a:r>
          </a:p>
          <a:p>
            <a:pPr marL="342900" indent="-342900" algn="ctr">
              <a:buFontTx/>
              <a:buChar char="-"/>
            </a:pPr>
            <a:r>
              <a:rPr lang="uk-UA" sz="2000" dirty="0"/>
              <a:t>Підтвердження обраного місця навчання.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B4DC24-4878-444F-902A-D9C1687EE627}"/>
              </a:ext>
            </a:extLst>
          </p:cNvPr>
          <p:cNvSpPr txBox="1"/>
          <p:nvPr/>
        </p:nvSpPr>
        <p:spPr>
          <a:xfrm>
            <a:off x="255588" y="3537110"/>
            <a:ext cx="8632824" cy="3231654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indent="252095" algn="just"/>
            <a:r>
              <a:rPr lang="uk-UA" sz="2000" b="1" dirty="0">
                <a:effectLst/>
                <a:ea typeface="Times New Roman" panose="02020603050405020304" pitchFamily="18" charset="0"/>
              </a:rPr>
              <a:t>Перелік документів, які необхідні вступнику:</a:t>
            </a:r>
            <a:endParaRPr lang="uk-UA" sz="2000" dirty="0">
              <a:effectLst/>
              <a:ea typeface="Times New Roman" panose="02020603050405020304" pitchFamily="18" charset="0"/>
            </a:endParaRPr>
          </a:p>
          <a:p>
            <a:pPr indent="252095">
              <a:lnSpc>
                <a:spcPct val="92000"/>
              </a:lnSpc>
            </a:pPr>
            <a:r>
              <a:rPr lang="uk-UA" sz="2000" dirty="0">
                <a:effectLst/>
                <a:ea typeface="Times New Roman" panose="02020603050405020304" pitchFamily="18" charset="0"/>
              </a:rPr>
              <a:t>– документ про освіту;</a:t>
            </a:r>
          </a:p>
          <a:p>
            <a:pPr indent="252095">
              <a:lnSpc>
                <a:spcPct val="92000"/>
              </a:lnSpc>
            </a:pPr>
            <a:r>
              <a:rPr lang="uk-UA" sz="2000" dirty="0">
                <a:effectLst/>
                <a:ea typeface="Times New Roman" panose="02020603050405020304" pitchFamily="18" charset="0"/>
              </a:rPr>
              <a:t>– мотиваційний лист (подається через електронний кабінет вступника);</a:t>
            </a:r>
          </a:p>
          <a:p>
            <a:pPr indent="252095">
              <a:lnSpc>
                <a:spcPct val="92000"/>
              </a:lnSpc>
            </a:pPr>
            <a:r>
              <a:rPr lang="uk-UA" sz="2000" dirty="0">
                <a:effectLst/>
                <a:ea typeface="Times New Roman" panose="02020603050405020304" pitchFamily="18" charset="0"/>
              </a:rPr>
              <a:t>– копія паспорта (з реєстрацією) та ідентифікаційного коду;</a:t>
            </a:r>
          </a:p>
          <a:p>
            <a:pPr indent="252095">
              <a:lnSpc>
                <a:spcPct val="92000"/>
              </a:lnSpc>
            </a:pPr>
            <a:r>
              <a:rPr lang="uk-UA" sz="2000" dirty="0">
                <a:effectLst/>
                <a:ea typeface="Times New Roman" panose="02020603050405020304" pitchFamily="18" charset="0"/>
              </a:rPr>
              <a:t>– копія документа, що підтверджує зміну прізвища (за наявності);</a:t>
            </a:r>
          </a:p>
          <a:p>
            <a:pPr indent="252095">
              <a:lnSpc>
                <a:spcPct val="92000"/>
              </a:lnSpc>
            </a:pPr>
            <a:r>
              <a:rPr lang="uk-UA" sz="2000" dirty="0">
                <a:effectLst/>
                <a:ea typeface="Times New Roman" panose="02020603050405020304" pitchFamily="18" charset="0"/>
              </a:rPr>
              <a:t>– копія посвідчення про приписку до призовної дільниці (за наявності);</a:t>
            </a:r>
          </a:p>
          <a:p>
            <a:pPr indent="252095">
              <a:lnSpc>
                <a:spcPct val="92000"/>
              </a:lnSpc>
            </a:pPr>
            <a:r>
              <a:rPr lang="uk-UA" sz="2000" dirty="0">
                <a:effectLst/>
                <a:ea typeface="Times New Roman" panose="02020603050405020304" pitchFamily="18" charset="0"/>
              </a:rPr>
              <a:t>– сертифікати ЄВІ, ЄФВВ (за наявності);</a:t>
            </a:r>
          </a:p>
          <a:p>
            <a:pPr indent="252095">
              <a:lnSpc>
                <a:spcPct val="92000"/>
              </a:lnSpc>
            </a:pPr>
            <a:r>
              <a:rPr lang="uk-UA" sz="2000" dirty="0">
                <a:effectLst/>
                <a:ea typeface="Times New Roman" panose="02020603050405020304" pitchFamily="18" charset="0"/>
              </a:rPr>
              <a:t>– кольорова фотокартка для документів (3 х 4);</a:t>
            </a:r>
          </a:p>
          <a:p>
            <a:pPr indent="252095">
              <a:lnSpc>
                <a:spcPct val="92000"/>
              </a:lnSpc>
            </a:pPr>
            <a:r>
              <a:rPr lang="uk-UA" sz="2000" dirty="0">
                <a:effectLst/>
                <a:ea typeface="Times New Roman" panose="02020603050405020304" pitchFamily="18" charset="0"/>
              </a:rPr>
              <a:t>– інші документи (за наявності), що підтверджують право вступника на спеціальні умови участі у конкурсному відборі.</a:t>
            </a:r>
          </a:p>
          <a:p>
            <a:pPr indent="252095" algn="just">
              <a:lnSpc>
                <a:spcPct val="92000"/>
              </a:lnSpc>
            </a:pPr>
            <a:r>
              <a:rPr lang="uk-UA" sz="2000" b="1" dirty="0">
                <a:effectLst/>
                <a:ea typeface="Times New Roman" panose="02020603050405020304" pitchFamily="18" charset="0"/>
              </a:rPr>
              <a:t>Оригінали документів подавати до університету не потрібно.</a:t>
            </a:r>
            <a:endParaRPr lang="uk-UA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7970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7100</TotalTime>
  <Words>1089</Words>
  <Application>Microsoft Office PowerPoint</Application>
  <PresentationFormat>Экран (4:3)</PresentationFormat>
  <Paragraphs>175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Franklin Gothic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 до ТДАТУ 2021. Інформація для випускників шкіл</dc:title>
  <dc:creator>Ivan Chizhykov</dc:creator>
  <cp:lastModifiedBy>S K</cp:lastModifiedBy>
  <cp:revision>655</cp:revision>
  <cp:lastPrinted>2023-07-14T06:22:44Z</cp:lastPrinted>
  <dcterms:created xsi:type="dcterms:W3CDTF">2015-12-03T19:02:09Z</dcterms:created>
  <dcterms:modified xsi:type="dcterms:W3CDTF">2024-07-13T08:51:23Z</dcterms:modified>
</cp:coreProperties>
</file>